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703" r:id="rId2"/>
    <p:sldId id="699" r:id="rId3"/>
    <p:sldId id="691" r:id="rId4"/>
    <p:sldId id="693" r:id="rId5"/>
    <p:sldId id="692" r:id="rId6"/>
    <p:sldId id="695" r:id="rId7"/>
    <p:sldId id="698" r:id="rId8"/>
    <p:sldId id="700" r:id="rId9"/>
    <p:sldId id="701" r:id="rId10"/>
    <p:sldId id="702" r:id="rId11"/>
    <p:sldId id="697" r:id="rId12"/>
    <p:sldId id="256" r:id="rId13"/>
    <p:sldId id="257" r:id="rId14"/>
    <p:sldId id="263" r:id="rId15"/>
    <p:sldId id="694" r:id="rId16"/>
    <p:sldId id="258" r:id="rId17"/>
    <p:sldId id="260" r:id="rId18"/>
    <p:sldId id="261" r:id="rId19"/>
    <p:sldId id="264" r:id="rId20"/>
    <p:sldId id="265" r:id="rId21"/>
    <p:sldId id="266" r:id="rId22"/>
    <p:sldId id="267" r:id="rId23"/>
    <p:sldId id="268" r:id="rId24"/>
    <p:sldId id="270" r:id="rId25"/>
    <p:sldId id="271" r:id="rId26"/>
    <p:sldId id="272" r:id="rId27"/>
    <p:sldId id="274" r:id="rId28"/>
    <p:sldId id="275" r:id="rId29"/>
    <p:sldId id="273" r:id="rId30"/>
    <p:sldId id="269" r:id="rId31"/>
    <p:sldId id="259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696" r:id="rId41"/>
  </p:sldIdLst>
  <p:sldSz cx="12192000" cy="6858000"/>
  <p:notesSz cx="6858000" cy="9144000"/>
  <p:defaultTextStyle>
    <a:defPPr>
      <a:defRPr lang="ta-I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51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customXml" Target="../customXml/item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48" Type="http://schemas.openxmlformats.org/officeDocument/2006/relationships/customXml" Target="../customXml/item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image1.png>
</file>

<file path=ppt/media/image16.png>
</file>

<file path=ppt/media/image17.png>
</file>

<file path=ppt/media/image18.png>
</file>

<file path=ppt/media/image19.png>
</file>

<file path=ppt/media/image2.png>
</file>

<file path=ppt/media/image24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2CD6D1-DB2E-4722-AD43-C65F93B19755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00AD2B-4E7E-4B8E-838E-C1DE56F09E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251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Slide Image Placeholder 1">
            <a:extLst>
              <a:ext uri="{FF2B5EF4-FFF2-40B4-BE49-F238E27FC236}">
                <a16:creationId xmlns:a16="http://schemas.microsoft.com/office/drawing/2014/main" id="{4DA03DC2-25D6-8621-75E4-32575884E9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7" name="Notes Placeholder 2">
            <a:extLst>
              <a:ext uri="{FF2B5EF4-FFF2-40B4-BE49-F238E27FC236}">
                <a16:creationId xmlns:a16="http://schemas.microsoft.com/office/drawing/2014/main" id="{A57A3FBA-0013-98CC-F82F-54E3C6DB83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13668" name="Slide Number Placeholder 3">
            <a:extLst>
              <a:ext uri="{FF2B5EF4-FFF2-40B4-BE49-F238E27FC236}">
                <a16:creationId xmlns:a16="http://schemas.microsoft.com/office/drawing/2014/main" id="{EE257488-237D-6629-0109-E8BFEB553FD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5988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15988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15988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15988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15988"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159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159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159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159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EF3AF3EF-6E3B-44F8-8692-F071DBB12CFE}" type="slidenum">
              <a:rPr lang="en-US" altLang="en-US" sz="1200" smtClean="0">
                <a:latin typeface="Times New Roman" panose="02020603050405020304" pitchFamily="18" charset="0"/>
              </a:rPr>
              <a:pPr/>
              <a:t>2</a:t>
            </a:fld>
            <a:endParaRPr lang="en-US" altLang="en-US" sz="12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6A079-2346-455B-978B-34BC92EEDA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a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7C2D8C-B52C-425E-ABB4-C4D8552E38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a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C6B5F-1C4B-4268-BD4E-8ACCE3888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081E-33CF-43E5-966C-A8DB5A19143A}" type="datetimeFigureOut">
              <a:rPr lang="ta-IN" smtClean="0"/>
              <a:t>03-10-2023</a:t>
            </a:fld>
            <a:endParaRPr lang="ta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AD1805-908B-492F-9106-2D04A6BE8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a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757E2-36E7-4B7C-9199-72F315CC7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9FFFD-0C5E-4A64-98DD-D54974A8ABC0}" type="slidenum">
              <a:rPr lang="ta-IN" smtClean="0"/>
              <a:t>‹#›</a:t>
            </a:fld>
            <a:endParaRPr lang="ta-IN"/>
          </a:p>
        </p:txBody>
      </p:sp>
    </p:spTree>
    <p:extLst>
      <p:ext uri="{BB962C8B-B14F-4D97-AF65-F5344CB8AC3E}">
        <p14:creationId xmlns:p14="http://schemas.microsoft.com/office/powerpoint/2010/main" val="3178228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ABB99-D869-4BFF-BACE-4D72BCFA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a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E7DC7B-E714-41EE-8050-079B87749E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a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BFB1D-072B-489E-9FB9-CBA4D0CB9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081E-33CF-43E5-966C-A8DB5A19143A}" type="datetimeFigureOut">
              <a:rPr lang="ta-IN" smtClean="0"/>
              <a:t>03-10-2023</a:t>
            </a:fld>
            <a:endParaRPr lang="ta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2D6D0-757B-4F6A-B495-B49F31E26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a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46E4C5-8ED9-4221-9ECF-53F6AB10D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9FFFD-0C5E-4A64-98DD-D54974A8ABC0}" type="slidenum">
              <a:rPr lang="ta-IN" smtClean="0"/>
              <a:t>‹#›</a:t>
            </a:fld>
            <a:endParaRPr lang="ta-IN"/>
          </a:p>
        </p:txBody>
      </p:sp>
    </p:spTree>
    <p:extLst>
      <p:ext uri="{BB962C8B-B14F-4D97-AF65-F5344CB8AC3E}">
        <p14:creationId xmlns:p14="http://schemas.microsoft.com/office/powerpoint/2010/main" val="1059955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5091A6-E362-4BD2-8D7C-8B79E1DEEE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a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110C0E-C137-4D03-B884-04D757DD2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a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28A6F-447C-4115-B9A0-C5D8053CC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081E-33CF-43E5-966C-A8DB5A19143A}" type="datetimeFigureOut">
              <a:rPr lang="ta-IN" smtClean="0"/>
              <a:t>03-10-2023</a:t>
            </a:fld>
            <a:endParaRPr lang="ta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2DDB3-851C-43F3-A65A-9B9CB8F60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a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B838DD-A1A2-4894-AA9E-CAF52CE3E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9FFFD-0C5E-4A64-98DD-D54974A8ABC0}" type="slidenum">
              <a:rPr lang="ta-IN" smtClean="0"/>
              <a:t>‹#›</a:t>
            </a:fld>
            <a:endParaRPr lang="ta-IN"/>
          </a:p>
        </p:txBody>
      </p:sp>
    </p:spTree>
    <p:extLst>
      <p:ext uri="{BB962C8B-B14F-4D97-AF65-F5344CB8AC3E}">
        <p14:creationId xmlns:p14="http://schemas.microsoft.com/office/powerpoint/2010/main" val="1657357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0C2AF-19FA-40BC-8CF2-2E995F3E0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a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06BD7-636C-414B-BF9E-3050EC104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a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B4642-9DBA-4B94-AC54-21CC5C368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081E-33CF-43E5-966C-A8DB5A19143A}" type="datetimeFigureOut">
              <a:rPr lang="ta-IN" smtClean="0"/>
              <a:t>03-10-2023</a:t>
            </a:fld>
            <a:endParaRPr lang="ta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1849B-9198-4EBE-972A-2FDA21160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a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3C611-7EAB-4204-A160-DAF2616F8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9FFFD-0C5E-4A64-98DD-D54974A8ABC0}" type="slidenum">
              <a:rPr lang="ta-IN" smtClean="0"/>
              <a:t>‹#›</a:t>
            </a:fld>
            <a:endParaRPr lang="ta-IN"/>
          </a:p>
        </p:txBody>
      </p:sp>
    </p:spTree>
    <p:extLst>
      <p:ext uri="{BB962C8B-B14F-4D97-AF65-F5344CB8AC3E}">
        <p14:creationId xmlns:p14="http://schemas.microsoft.com/office/powerpoint/2010/main" val="2941500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781D1-7AA3-4749-8F9D-49328A604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a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D3551-F97F-4941-9B71-ADD51FFB65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B2ED6-EA0A-4608-BCD1-094733C3F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081E-33CF-43E5-966C-A8DB5A19143A}" type="datetimeFigureOut">
              <a:rPr lang="ta-IN" smtClean="0"/>
              <a:t>03-10-2023</a:t>
            </a:fld>
            <a:endParaRPr lang="ta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7F20D-8089-4015-A0ED-C1B72431A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a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FDD1B-F2E6-4ECE-AD86-03F837C70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9FFFD-0C5E-4A64-98DD-D54974A8ABC0}" type="slidenum">
              <a:rPr lang="ta-IN" smtClean="0"/>
              <a:t>‹#›</a:t>
            </a:fld>
            <a:endParaRPr lang="ta-IN"/>
          </a:p>
        </p:txBody>
      </p:sp>
    </p:spTree>
    <p:extLst>
      <p:ext uri="{BB962C8B-B14F-4D97-AF65-F5344CB8AC3E}">
        <p14:creationId xmlns:p14="http://schemas.microsoft.com/office/powerpoint/2010/main" val="228889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E5A9E-D19C-4BE4-90D3-D3F27300A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a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C075E-EDF7-4CD5-A659-4A85A7CA8A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a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F24A48-E710-4F89-9442-FCBCF36F81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a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FCE74-C15B-4A49-897C-05EBD42B5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081E-33CF-43E5-966C-A8DB5A19143A}" type="datetimeFigureOut">
              <a:rPr lang="ta-IN" smtClean="0"/>
              <a:t>03-10-2023</a:t>
            </a:fld>
            <a:endParaRPr lang="ta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EDC7BC-6547-4943-BD5A-74BB21A7E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a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277495-CCD9-49B1-B65C-C26F22587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9FFFD-0C5E-4A64-98DD-D54974A8ABC0}" type="slidenum">
              <a:rPr lang="ta-IN" smtClean="0"/>
              <a:t>‹#›</a:t>
            </a:fld>
            <a:endParaRPr lang="ta-IN"/>
          </a:p>
        </p:txBody>
      </p:sp>
    </p:spTree>
    <p:extLst>
      <p:ext uri="{BB962C8B-B14F-4D97-AF65-F5344CB8AC3E}">
        <p14:creationId xmlns:p14="http://schemas.microsoft.com/office/powerpoint/2010/main" val="1460239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A7C09-B809-4382-BC5B-015730672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a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60C4CB-E741-4015-9742-6DF6134F1C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FDFD0A-A5FC-4878-990F-8BF598766B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a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A44EFE-3D6A-4EAB-AA85-E4FC25B784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062836-A5F8-4169-B1C2-71B17B1AA4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a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A5EF2E-5BCC-415C-95AE-F45FD3037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081E-33CF-43E5-966C-A8DB5A19143A}" type="datetimeFigureOut">
              <a:rPr lang="ta-IN" smtClean="0"/>
              <a:t>03-10-2023</a:t>
            </a:fld>
            <a:endParaRPr lang="ta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877862-2E3B-4E47-9E8F-DC4DC2675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a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9EEC47-105D-438B-A048-B713AEF2F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9FFFD-0C5E-4A64-98DD-D54974A8ABC0}" type="slidenum">
              <a:rPr lang="ta-IN" smtClean="0"/>
              <a:t>‹#›</a:t>
            </a:fld>
            <a:endParaRPr lang="ta-IN"/>
          </a:p>
        </p:txBody>
      </p:sp>
    </p:spTree>
    <p:extLst>
      <p:ext uri="{BB962C8B-B14F-4D97-AF65-F5344CB8AC3E}">
        <p14:creationId xmlns:p14="http://schemas.microsoft.com/office/powerpoint/2010/main" val="3286224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CD3B8-24C3-4125-91B0-68C8B03F8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a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8D95FA-B6AF-453B-9A12-1BD468B65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081E-33CF-43E5-966C-A8DB5A19143A}" type="datetimeFigureOut">
              <a:rPr lang="ta-IN" smtClean="0"/>
              <a:t>03-10-2023</a:t>
            </a:fld>
            <a:endParaRPr lang="ta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E17316-9988-49D1-AC12-6AAD06125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a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D0E9FF-AC0C-41CB-B839-D82CFD30E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9FFFD-0C5E-4A64-98DD-D54974A8ABC0}" type="slidenum">
              <a:rPr lang="ta-IN" smtClean="0"/>
              <a:t>‹#›</a:t>
            </a:fld>
            <a:endParaRPr lang="ta-IN"/>
          </a:p>
        </p:txBody>
      </p:sp>
    </p:spTree>
    <p:extLst>
      <p:ext uri="{BB962C8B-B14F-4D97-AF65-F5344CB8AC3E}">
        <p14:creationId xmlns:p14="http://schemas.microsoft.com/office/powerpoint/2010/main" val="2326487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708DB4-C471-46A1-9F54-140F7B229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081E-33CF-43E5-966C-A8DB5A19143A}" type="datetimeFigureOut">
              <a:rPr lang="ta-IN" smtClean="0"/>
              <a:t>03-10-2023</a:t>
            </a:fld>
            <a:endParaRPr lang="ta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DF749B-986E-4734-B69A-843777A99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a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4DF24F-AB4B-4B1E-AC2C-F33876993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9FFFD-0C5E-4A64-98DD-D54974A8ABC0}" type="slidenum">
              <a:rPr lang="ta-IN" smtClean="0"/>
              <a:t>‹#›</a:t>
            </a:fld>
            <a:endParaRPr lang="ta-IN"/>
          </a:p>
        </p:txBody>
      </p:sp>
    </p:spTree>
    <p:extLst>
      <p:ext uri="{BB962C8B-B14F-4D97-AF65-F5344CB8AC3E}">
        <p14:creationId xmlns:p14="http://schemas.microsoft.com/office/powerpoint/2010/main" val="3447334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61790-0126-4268-8088-C24CBC461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a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C4DF60-E3C7-4F6E-8C6E-2629F6559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a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E80D0A-E1A7-41B1-93FB-938B67A352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6DBE63-B38B-4848-94BF-507FA757F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081E-33CF-43E5-966C-A8DB5A19143A}" type="datetimeFigureOut">
              <a:rPr lang="ta-IN" smtClean="0"/>
              <a:t>03-10-2023</a:t>
            </a:fld>
            <a:endParaRPr lang="ta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C52BB9-B845-4B46-BDE8-78A1C2BBB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a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3E9177-8BD6-49AC-A78D-A7479520B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9FFFD-0C5E-4A64-98DD-D54974A8ABC0}" type="slidenum">
              <a:rPr lang="ta-IN" smtClean="0"/>
              <a:t>‹#›</a:t>
            </a:fld>
            <a:endParaRPr lang="ta-IN"/>
          </a:p>
        </p:txBody>
      </p:sp>
    </p:spTree>
    <p:extLst>
      <p:ext uri="{BB962C8B-B14F-4D97-AF65-F5344CB8AC3E}">
        <p14:creationId xmlns:p14="http://schemas.microsoft.com/office/powerpoint/2010/main" val="3208054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06718-1A6E-4CA6-9171-DD96D3BD3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a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32CDB4-78D7-4A6B-A0AB-EB8661ED61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a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A0516D-962E-41BD-8CA5-0C4E6B45F3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54774F-076F-4F85-A252-A29A0E093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A081E-33CF-43E5-966C-A8DB5A19143A}" type="datetimeFigureOut">
              <a:rPr lang="ta-IN" smtClean="0"/>
              <a:t>03-10-2023</a:t>
            </a:fld>
            <a:endParaRPr lang="ta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427DCA-D8C6-45F3-B963-EB339952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a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DF94F3-96C7-4844-AACA-5A4AD3F11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9FFFD-0C5E-4A64-98DD-D54974A8ABC0}" type="slidenum">
              <a:rPr lang="ta-IN" smtClean="0"/>
              <a:t>‹#›</a:t>
            </a:fld>
            <a:endParaRPr lang="ta-IN"/>
          </a:p>
        </p:txBody>
      </p:sp>
    </p:spTree>
    <p:extLst>
      <p:ext uri="{BB962C8B-B14F-4D97-AF65-F5344CB8AC3E}">
        <p14:creationId xmlns:p14="http://schemas.microsoft.com/office/powerpoint/2010/main" val="297879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EE2DDC-C694-4221-8273-92A187750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a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F824D-5B96-471E-AA4F-2D371590C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a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21B0C0-CD93-46C2-8F17-B32B4EF721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5A081E-33CF-43E5-966C-A8DB5A19143A}" type="datetimeFigureOut">
              <a:rPr lang="ta-IN" smtClean="0"/>
              <a:t>03-10-2023</a:t>
            </a:fld>
            <a:endParaRPr lang="ta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E26BF7-8334-432B-9418-C0497F84D2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a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97A63-2764-4C92-A4CE-7E86BD0AD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F9FFFD-0C5E-4A64-98DD-D54974A8ABC0}" type="slidenum">
              <a:rPr lang="ta-IN" smtClean="0"/>
              <a:t>‹#›</a:t>
            </a:fld>
            <a:endParaRPr lang="ta-IN"/>
          </a:p>
        </p:txBody>
      </p:sp>
    </p:spTree>
    <p:extLst>
      <p:ext uri="{BB962C8B-B14F-4D97-AF65-F5344CB8AC3E}">
        <p14:creationId xmlns:p14="http://schemas.microsoft.com/office/powerpoint/2010/main" val="1362389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a-I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533FF-7264-428D-B09E-0715A8C2F4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85799"/>
            <a:ext cx="9144000" cy="1566863"/>
          </a:xfrm>
        </p:spPr>
        <p:txBody>
          <a:bodyPr>
            <a:normAutofit fontScale="90000"/>
          </a:bodyPr>
          <a:lstStyle/>
          <a:p>
            <a:r>
              <a:rPr lang="en-US" dirty="0"/>
              <a:t>Modeling Plants, Sensors &amp; Actuators</a:t>
            </a:r>
            <a:endParaRPr lang="ta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AFA37F-D2B3-4131-8611-117DE7AB5F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Ramesh S</a:t>
            </a:r>
            <a:endParaRPr lang="ta-IN" sz="3600" dirty="0"/>
          </a:p>
        </p:txBody>
      </p:sp>
    </p:spTree>
    <p:extLst>
      <p:ext uri="{BB962C8B-B14F-4D97-AF65-F5344CB8AC3E}">
        <p14:creationId xmlns:p14="http://schemas.microsoft.com/office/powerpoint/2010/main" val="2825983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Title 1">
            <a:extLst>
              <a:ext uri="{FF2B5EF4-FFF2-40B4-BE49-F238E27FC236}">
                <a16:creationId xmlns:a16="http://schemas.microsoft.com/office/drawing/2014/main" id="{858FCFA1-89F7-4539-15D9-DEF366D056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Real to Virtual</a:t>
            </a:r>
          </a:p>
        </p:txBody>
      </p:sp>
      <p:sp>
        <p:nvSpPr>
          <p:cNvPr id="121859" name="Content Placeholder 2">
            <a:extLst>
              <a:ext uri="{FF2B5EF4-FFF2-40B4-BE49-F238E27FC236}">
                <a16:creationId xmlns:a16="http://schemas.microsoft.com/office/drawing/2014/main" id="{6F9B302F-AF6D-4F37-441E-D4AFBE768C4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1800"/>
              <a:t>Several companies are involved in creating digital representation of all the roads and road-side static objects </a:t>
            </a:r>
          </a:p>
          <a:p>
            <a:r>
              <a:rPr lang="en-US" altLang="en-US" sz="1800"/>
              <a:t>Open Street map</a:t>
            </a:r>
          </a:p>
        </p:txBody>
      </p:sp>
      <p:sp>
        <p:nvSpPr>
          <p:cNvPr id="121860" name="Slide Number Placeholder 3">
            <a:extLst>
              <a:ext uri="{FF2B5EF4-FFF2-40B4-BE49-F238E27FC236}">
                <a16:creationId xmlns:a16="http://schemas.microsoft.com/office/drawing/2014/main" id="{5AB92069-2BE1-616C-862F-20642B2FFB8C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3200">
                <a:solidFill>
                  <a:schemeClr val="tx1"/>
                </a:solidFill>
                <a:latin typeface="Arial Narrow" panose="020B0606020202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 Narrow" panose="020B0606020202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6D6E3FD-99B9-4ED0-A749-B3720114049A}" type="slidenum">
              <a:rPr lang="en-US" altLang="en-US" sz="1000" b="0">
                <a:latin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10</a:t>
            </a:fld>
            <a:endParaRPr lang="en-US" altLang="en-US" sz="1000" b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Title 1">
            <a:extLst>
              <a:ext uri="{FF2B5EF4-FFF2-40B4-BE49-F238E27FC236}">
                <a16:creationId xmlns:a16="http://schemas.microsoft.com/office/drawing/2014/main" id="{8CC4C26D-3FD9-E8A8-2B03-2DCC717F04D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Radar Scene Emulator</a:t>
            </a:r>
          </a:p>
        </p:txBody>
      </p:sp>
      <p:sp>
        <p:nvSpPr>
          <p:cNvPr id="124931" name="Slide Number Placeholder 3">
            <a:extLst>
              <a:ext uri="{FF2B5EF4-FFF2-40B4-BE49-F238E27FC236}">
                <a16:creationId xmlns:a16="http://schemas.microsoft.com/office/drawing/2014/main" id="{EE53DA1D-0F44-4BC9-5E01-1D35EAB55325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3200">
                <a:solidFill>
                  <a:schemeClr val="tx1"/>
                </a:solidFill>
                <a:latin typeface="Arial Narrow" panose="020B0606020202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 Narrow" panose="020B0606020202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8F3E6B7-63F4-4F48-8942-3A1DBFC46A4D}" type="slidenum">
              <a:rPr lang="en-US" altLang="en-US" sz="1000" b="0">
                <a:latin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US" altLang="en-US" sz="1000" b="0">
              <a:latin typeface="Arial" panose="020B0604020202020204" pitchFamily="34" charset="0"/>
            </a:endParaRPr>
          </a:p>
        </p:txBody>
      </p:sp>
      <p:pic>
        <p:nvPicPr>
          <p:cNvPr id="124932" name="Picture 2" descr="Keysight Scene Emulator for automotive radar sensor fusion and ADAS/AD testing">
            <a:extLst>
              <a:ext uri="{FF2B5EF4-FFF2-40B4-BE49-F238E27FC236}">
                <a16:creationId xmlns:a16="http://schemas.microsoft.com/office/drawing/2014/main" id="{1EAD816F-832B-3B6F-DB49-96DB538B81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871664"/>
            <a:ext cx="7315200" cy="407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533FF-7264-428D-B09E-0715A8C2F4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85799"/>
            <a:ext cx="9144000" cy="1566863"/>
          </a:xfrm>
        </p:spPr>
        <p:txBody>
          <a:bodyPr/>
          <a:lstStyle/>
          <a:p>
            <a:r>
              <a:rPr lang="en-US" dirty="0"/>
              <a:t>Sensing: Basic Concepts</a:t>
            </a:r>
            <a:endParaRPr lang="ta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AFA37F-D2B3-4131-8611-117DE7AB5F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Ramesh S</a:t>
            </a:r>
            <a:endParaRPr lang="ta-IN" sz="3600" dirty="0"/>
          </a:p>
        </p:txBody>
      </p:sp>
    </p:spTree>
    <p:extLst>
      <p:ext uri="{BB962C8B-B14F-4D97-AF65-F5344CB8AC3E}">
        <p14:creationId xmlns:p14="http://schemas.microsoft.com/office/powerpoint/2010/main" val="4039832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73543-1C3A-4FEE-BA3E-71685B123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131"/>
            <a:ext cx="10515600" cy="882907"/>
          </a:xfrm>
        </p:spPr>
        <p:txBody>
          <a:bodyPr/>
          <a:lstStyle/>
          <a:p>
            <a:r>
              <a:rPr lang="en-US" dirty="0"/>
              <a:t>Sensors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20CEC-710A-4082-9A62-75B0FD711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5038"/>
            <a:ext cx="10515600" cy="510192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Sensors and sensor circuitry are fundamental to embedded systems</a:t>
            </a:r>
          </a:p>
          <a:p>
            <a:r>
              <a:rPr lang="en-US" dirty="0"/>
              <a:t>Involve transduction of external physical parameters to electrical parameters</a:t>
            </a:r>
          </a:p>
          <a:p>
            <a:pPr lvl="1"/>
            <a:r>
              <a:rPr lang="en-US" dirty="0"/>
              <a:t>Physical parameters are temperature, pressure, acceleration, concentration, </a:t>
            </a:r>
            <a:r>
              <a:rPr lang="en-US" dirty="0" err="1"/>
              <a:t>etc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Electrical Parameters are: Voltage, Current, Resistance, Capacitance</a:t>
            </a:r>
          </a:p>
          <a:p>
            <a:r>
              <a:rPr lang="en-US" dirty="0"/>
              <a:t>This is a classical definition applicable to small restricted class of embedded devices</a:t>
            </a:r>
          </a:p>
          <a:p>
            <a:r>
              <a:rPr lang="en-US" dirty="0"/>
              <a:t>A very general definition required for modern AI based applications like self driving cars, large scale IoT devices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., collision avoidance system need to sense `collision situation’, Conference room adjust the lighting and sound `sensing’ (inferring) the number and spread of attendees</a:t>
            </a:r>
          </a:p>
          <a:p>
            <a:r>
              <a:rPr lang="en-US" dirty="0"/>
              <a:t>Philosophy and Psychology have very general definition</a:t>
            </a:r>
          </a:p>
          <a:p>
            <a:pPr lvl="1"/>
            <a:r>
              <a:rPr lang="en-US" dirty="0"/>
              <a:t>Sensing involves creating a `consistent model’ of the external phenomenon/</a:t>
            </a:r>
            <a:r>
              <a:rPr lang="en-US" dirty="0" err="1"/>
              <a:t>envn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ta-IN" dirty="0"/>
          </a:p>
        </p:txBody>
      </p:sp>
    </p:spTree>
    <p:extLst>
      <p:ext uri="{BB962C8B-B14F-4D97-AF65-F5344CB8AC3E}">
        <p14:creationId xmlns:p14="http://schemas.microsoft.com/office/powerpoint/2010/main" val="11509894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8173E-168C-496C-9559-B81DAF0B1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Sensors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A2A42-9880-4F33-9E9C-0E9A763C22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43849"/>
            <a:ext cx="1830859" cy="1333114"/>
          </a:xfrm>
        </p:spPr>
        <p:txBody>
          <a:bodyPr/>
          <a:lstStyle/>
          <a:p>
            <a:endParaRPr lang="ta-IN" dirty="0"/>
          </a:p>
        </p:txBody>
      </p:sp>
      <p:sp>
        <p:nvSpPr>
          <p:cNvPr id="4" name="Cloud 3">
            <a:extLst>
              <a:ext uri="{FF2B5EF4-FFF2-40B4-BE49-F238E27FC236}">
                <a16:creationId xmlns:a16="http://schemas.microsoft.com/office/drawing/2014/main" id="{DF273305-6BFF-42B3-A47B-BBA1051EAB2C}"/>
              </a:ext>
            </a:extLst>
          </p:cNvPr>
          <p:cNvSpPr/>
          <p:nvPr/>
        </p:nvSpPr>
        <p:spPr>
          <a:xfrm>
            <a:off x="1643449" y="2421924"/>
            <a:ext cx="2545492" cy="1210962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a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B8EA594-2C93-496F-86E3-84A8D6477F35}"/>
              </a:ext>
            </a:extLst>
          </p:cNvPr>
          <p:cNvSpPr/>
          <p:nvPr/>
        </p:nvSpPr>
        <p:spPr>
          <a:xfrm>
            <a:off x="5869459" y="2421924"/>
            <a:ext cx="2681417" cy="10873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Sensor</a:t>
            </a:r>
            <a:endParaRPr lang="ta-IN" sz="2400" dirty="0">
              <a:solidFill>
                <a:schemeClr val="tx1"/>
              </a:solidFill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A400F82-0B4B-4EA8-9492-68FDB8202DA2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4188941" y="2965622"/>
            <a:ext cx="16805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7C6C286-B0CC-44EA-8914-B99878177C85}"/>
              </a:ext>
            </a:extLst>
          </p:cNvPr>
          <p:cNvCxnSpPr/>
          <p:nvPr/>
        </p:nvCxnSpPr>
        <p:spPr>
          <a:xfrm>
            <a:off x="8563232" y="2990335"/>
            <a:ext cx="12851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05B11B9-5371-48A2-BF65-E82D6A4B45C1}"/>
              </a:ext>
            </a:extLst>
          </p:cNvPr>
          <p:cNvSpPr/>
          <p:nvPr/>
        </p:nvSpPr>
        <p:spPr>
          <a:xfrm>
            <a:off x="4761655" y="2583246"/>
            <a:ext cx="5806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r(t)</a:t>
            </a:r>
            <a:endParaRPr lang="ta-IN" sz="2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F933E2A-D179-4A4A-A2D1-D65C1B0B993F}"/>
              </a:ext>
            </a:extLst>
          </p:cNvPr>
          <p:cNvSpPr/>
          <p:nvPr/>
        </p:nvSpPr>
        <p:spPr>
          <a:xfrm>
            <a:off x="2504704" y="2780955"/>
            <a:ext cx="8229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Plant</a:t>
            </a:r>
            <a:endParaRPr lang="ta-IN" sz="24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045D735-25CE-457E-862F-7478C35391E5}"/>
              </a:ext>
            </a:extLst>
          </p:cNvPr>
          <p:cNvSpPr/>
          <p:nvPr/>
        </p:nvSpPr>
        <p:spPr>
          <a:xfrm>
            <a:off x="9158473" y="2458993"/>
            <a:ext cx="593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/>
              <a:t>s(t)</a:t>
            </a:r>
            <a:endParaRPr lang="ta-IN" sz="2400" dirty="0"/>
          </a:p>
        </p:txBody>
      </p:sp>
    </p:spTree>
    <p:extLst>
      <p:ext uri="{BB962C8B-B14F-4D97-AF65-F5344CB8AC3E}">
        <p14:creationId xmlns:p14="http://schemas.microsoft.com/office/powerpoint/2010/main" val="20885350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Title 1">
            <a:extLst>
              <a:ext uri="{FF2B5EF4-FFF2-40B4-BE49-F238E27FC236}">
                <a16:creationId xmlns:a16="http://schemas.microsoft.com/office/drawing/2014/main" id="{4C2FD57E-489B-D653-3743-07904FCE9C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Sensor/Actuator Modeling</a:t>
            </a:r>
          </a:p>
        </p:txBody>
      </p:sp>
      <p:sp>
        <p:nvSpPr>
          <p:cNvPr id="122883" name="Content Placeholder 2">
            <a:extLst>
              <a:ext uri="{FF2B5EF4-FFF2-40B4-BE49-F238E27FC236}">
                <a16:creationId xmlns:a16="http://schemas.microsoft.com/office/drawing/2014/main" id="{224672E6-8CDE-3C9D-B25F-1DE5C21DA2C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1800"/>
              <a:t>A variety of sensors used in embedded systems</a:t>
            </a:r>
          </a:p>
          <a:p>
            <a:pPr lvl="1"/>
            <a:r>
              <a:rPr lang="en-US" altLang="en-US" sz="1400"/>
              <a:t>Temperature, pressure and touch sensors, gyroscopes</a:t>
            </a:r>
          </a:p>
          <a:p>
            <a:pPr lvl="1"/>
            <a:r>
              <a:rPr lang="en-US" altLang="en-US" sz="1400"/>
              <a:t>Wheel speed sensors, Accelerometers, GPS devices</a:t>
            </a:r>
          </a:p>
          <a:p>
            <a:pPr lvl="1"/>
            <a:r>
              <a:rPr lang="en-US" altLang="en-US" sz="1400"/>
              <a:t>Cameras, Radars, Lidars</a:t>
            </a:r>
          </a:p>
          <a:p>
            <a:r>
              <a:rPr lang="en-US" altLang="en-US" sz="1800"/>
              <a:t>Sensor modeling important aspect in MBD</a:t>
            </a:r>
          </a:p>
          <a:p>
            <a:r>
              <a:rPr lang="en-US" altLang="en-US" sz="1800"/>
              <a:t>Simple sensors are transducers that convert some physical parameters into digital variables</a:t>
            </a:r>
          </a:p>
          <a:p>
            <a:r>
              <a:rPr lang="en-US" altLang="en-US" sz="1800"/>
              <a:t>The simplest model of an ideal sensor is an affine function:</a:t>
            </a:r>
          </a:p>
          <a:p>
            <a:pPr lvl="1"/>
            <a:r>
              <a:rPr lang="en-US" altLang="en-US" sz="1400"/>
              <a:t>S = f(X) = aX + b, a is called sensitivity and b is the bias</a:t>
            </a:r>
          </a:p>
          <a:p>
            <a:pPr lvl="1"/>
            <a:r>
              <a:rPr lang="en-US" altLang="en-US" sz="1400"/>
              <a:t>X, is the physical parameter and S is the corresponding digital signal or value</a:t>
            </a:r>
          </a:p>
          <a:p>
            <a:r>
              <a:rPr lang="en-US" altLang="en-US" sz="1800"/>
              <a:t>In reality, there will be range for a sensor</a:t>
            </a:r>
          </a:p>
          <a:p>
            <a:r>
              <a:rPr lang="en-US" altLang="en-US" sz="1800"/>
              <a:t>Other aspects to be considered are noises and distortions </a:t>
            </a:r>
          </a:p>
          <a:p>
            <a:r>
              <a:rPr lang="en-US" altLang="en-US" sz="1800"/>
              <a:t>A common way of modeling simple sensors is as a transfer functions</a:t>
            </a:r>
          </a:p>
          <a:p>
            <a:pPr lvl="1"/>
            <a:endParaRPr lang="en-US" altLang="en-US" sz="1400"/>
          </a:p>
        </p:txBody>
      </p:sp>
      <p:sp>
        <p:nvSpPr>
          <p:cNvPr id="122884" name="Slide Number Placeholder 3">
            <a:extLst>
              <a:ext uri="{FF2B5EF4-FFF2-40B4-BE49-F238E27FC236}">
                <a16:creationId xmlns:a16="http://schemas.microsoft.com/office/drawing/2014/main" id="{1F22BD49-1D59-F4EB-B33D-179DC357B03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3200">
                <a:solidFill>
                  <a:schemeClr val="tx1"/>
                </a:solidFill>
                <a:latin typeface="Arial Narrow" panose="020B0606020202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 Narrow" panose="020B0606020202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5B95CA9-DC3F-41D2-883C-7A45A299F685}" type="slidenum">
              <a:rPr lang="en-US" altLang="en-US" sz="1000" b="0">
                <a:latin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15</a:t>
            </a:fld>
            <a:endParaRPr lang="en-US" altLang="en-US" sz="1000" b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82706-899C-4BAC-8911-5DBAFDD49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55902"/>
          </a:xfrm>
        </p:spPr>
        <p:txBody>
          <a:bodyPr/>
          <a:lstStyle/>
          <a:p>
            <a:r>
              <a:rPr lang="en-US" dirty="0"/>
              <a:t>Sensor Challenges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A9C44-8201-4916-A71A-F72E90096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1028"/>
            <a:ext cx="10515600" cy="4755935"/>
          </a:xfrm>
        </p:spPr>
        <p:txBody>
          <a:bodyPr/>
          <a:lstStyle/>
          <a:p>
            <a:r>
              <a:rPr lang="en-US" dirty="0"/>
              <a:t>Physical parameter varying over time and the challenge of sensors is to follow and capture accurately the changes</a:t>
            </a:r>
          </a:p>
          <a:p>
            <a:pPr lvl="1"/>
            <a:r>
              <a:rPr lang="en-US" dirty="0"/>
              <a:t>s(t) = F(r(t)), for all time points, t</a:t>
            </a:r>
          </a:p>
          <a:p>
            <a:r>
              <a:rPr lang="en-US" dirty="0"/>
              <a:t>What is an ideal sensor?</a:t>
            </a:r>
          </a:p>
          <a:p>
            <a:pPr lvl="1"/>
            <a:r>
              <a:rPr lang="en-US" dirty="0"/>
              <a:t>s(t) = K * r(t), for all t</a:t>
            </a:r>
          </a:p>
          <a:p>
            <a:pPr lvl="1"/>
            <a:r>
              <a:rPr lang="en-US" dirty="0"/>
              <a:t>Constant gain sensor</a:t>
            </a:r>
          </a:p>
          <a:p>
            <a:r>
              <a:rPr lang="en-US" dirty="0"/>
              <a:t>Also, ideally K is very high so that small changes in input are discernible – high sensitivity</a:t>
            </a:r>
          </a:p>
          <a:p>
            <a:r>
              <a:rPr lang="en-US" dirty="0"/>
              <a:t>Why is this ideal?</a:t>
            </a:r>
          </a:p>
          <a:p>
            <a:pPr lvl="1"/>
            <a:r>
              <a:rPr lang="en-US" dirty="0"/>
              <a:t>Inverse function is easy to construct</a:t>
            </a:r>
          </a:p>
          <a:p>
            <a:pPr lvl="1"/>
            <a:r>
              <a:rPr lang="en-US" dirty="0"/>
              <a:t>Why do you need to construct inverse function?</a:t>
            </a:r>
          </a:p>
          <a:p>
            <a:endParaRPr lang="en-US" dirty="0"/>
          </a:p>
          <a:p>
            <a:endParaRPr lang="ta-IN" dirty="0"/>
          </a:p>
        </p:txBody>
      </p:sp>
    </p:spTree>
    <p:extLst>
      <p:ext uri="{BB962C8B-B14F-4D97-AF65-F5344CB8AC3E}">
        <p14:creationId xmlns:p14="http://schemas.microsoft.com/office/powerpoint/2010/main" val="14849800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06263-8D70-41F1-B9E7-BFA86B8DA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9492"/>
            <a:ext cx="10515600" cy="1023423"/>
          </a:xfrm>
        </p:spPr>
        <p:txBody>
          <a:bodyPr/>
          <a:lstStyle/>
          <a:p>
            <a:r>
              <a:rPr lang="en-US" dirty="0"/>
              <a:t>Sensor Characteristics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87C2B-1134-4B4A-AEDC-F618892FF5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2916"/>
            <a:ext cx="10515600" cy="4894048"/>
          </a:xfrm>
        </p:spPr>
        <p:txBody>
          <a:bodyPr/>
          <a:lstStyle/>
          <a:p>
            <a:r>
              <a:rPr lang="en-US" dirty="0"/>
              <a:t>Static Characteristics</a:t>
            </a:r>
          </a:p>
          <a:p>
            <a:pPr lvl="1"/>
            <a:r>
              <a:rPr lang="en-US" dirty="0"/>
              <a:t>Properties of the sensors in the steady state after all transient effects are settled </a:t>
            </a:r>
          </a:p>
          <a:p>
            <a:pPr lvl="1"/>
            <a:r>
              <a:rPr lang="en-US" dirty="0"/>
              <a:t>Accuracy</a:t>
            </a:r>
          </a:p>
          <a:p>
            <a:pPr lvl="1"/>
            <a:r>
              <a:rPr lang="en-US" dirty="0"/>
              <a:t>Resolution</a:t>
            </a:r>
          </a:p>
          <a:p>
            <a:pPr lvl="1"/>
            <a:r>
              <a:rPr lang="en-US" dirty="0"/>
              <a:t>Precision</a:t>
            </a:r>
          </a:p>
          <a:p>
            <a:pPr lvl="1"/>
            <a:r>
              <a:rPr lang="en-US" dirty="0"/>
              <a:t>Sensitivity</a:t>
            </a:r>
          </a:p>
          <a:p>
            <a:pPr lvl="1"/>
            <a:r>
              <a:rPr lang="en-US" dirty="0"/>
              <a:t>Linearity</a:t>
            </a:r>
          </a:p>
          <a:p>
            <a:pPr lvl="1"/>
            <a:r>
              <a:rPr lang="en-US" dirty="0"/>
              <a:t>Hysteresis</a:t>
            </a:r>
          </a:p>
          <a:p>
            <a:r>
              <a:rPr lang="en-US" dirty="0"/>
              <a:t>Dynamic Characteristics</a:t>
            </a:r>
          </a:p>
          <a:p>
            <a:pPr lvl="1"/>
            <a:r>
              <a:rPr lang="en-US" dirty="0"/>
              <a:t>Sensor properties under changes in physical parameters</a:t>
            </a:r>
          </a:p>
          <a:p>
            <a:pPr lvl="2"/>
            <a:r>
              <a:rPr lang="en-US" dirty="0"/>
              <a:t>Zero, first and second order systems</a:t>
            </a:r>
            <a:endParaRPr lang="ta-IN" dirty="0"/>
          </a:p>
        </p:txBody>
      </p:sp>
    </p:spTree>
    <p:extLst>
      <p:ext uri="{BB962C8B-B14F-4D97-AF65-F5344CB8AC3E}">
        <p14:creationId xmlns:p14="http://schemas.microsoft.com/office/powerpoint/2010/main" val="26053353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FC150-80FA-4E82-AE9B-0CC02FEEC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95264"/>
          </a:xfrm>
        </p:spPr>
        <p:txBody>
          <a:bodyPr/>
          <a:lstStyle/>
          <a:p>
            <a:r>
              <a:rPr lang="en-US" dirty="0"/>
              <a:t>Accuracy, Resolution, Precision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57D0D-D929-49CB-9A57-6D984A98B0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5741"/>
            <a:ext cx="10515600" cy="473122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Accuracy of a sensor determines the error in measurement</a:t>
            </a:r>
          </a:p>
          <a:p>
            <a:pPr lvl="1"/>
            <a:r>
              <a:rPr lang="en-US" dirty="0"/>
              <a:t>Absolute Error, Relative error = abs. error/ true value</a:t>
            </a:r>
          </a:p>
          <a:p>
            <a:r>
              <a:rPr lang="en-US" dirty="0"/>
              <a:t>Resolution is the smallest change in the parameter that are detectable or measurable by the sensor</a:t>
            </a:r>
          </a:p>
          <a:p>
            <a:r>
              <a:rPr lang="en-US" dirty="0"/>
              <a:t>A precise sensor is one that measures/senses the same value when the  actual values are the same </a:t>
            </a:r>
          </a:p>
          <a:p>
            <a:r>
              <a:rPr lang="en-US" dirty="0"/>
              <a:t>Sensitivity is a measure of the slope of the I/O curve</a:t>
            </a:r>
          </a:p>
          <a:p>
            <a:pPr lvl="1"/>
            <a:r>
              <a:rPr lang="en-US" dirty="0"/>
              <a:t>I/O curve is also called calibration curve</a:t>
            </a:r>
          </a:p>
          <a:p>
            <a:r>
              <a:rPr lang="en-US" dirty="0"/>
              <a:t>Linearity is a measure of closeness of the curve to a straight line</a:t>
            </a:r>
          </a:p>
          <a:p>
            <a:r>
              <a:rPr lang="en-US" dirty="0"/>
              <a:t>Monotonicity</a:t>
            </a:r>
          </a:p>
          <a:p>
            <a:r>
              <a:rPr lang="en-US" dirty="0"/>
              <a:t>Hysteresis is measure of the difference in measured values of the parameter value reached from </a:t>
            </a:r>
          </a:p>
          <a:p>
            <a:pPr lvl="1"/>
            <a:endParaRPr lang="ta-IN" dirty="0"/>
          </a:p>
        </p:txBody>
      </p:sp>
    </p:spTree>
    <p:extLst>
      <p:ext uri="{BB962C8B-B14F-4D97-AF65-F5344CB8AC3E}">
        <p14:creationId xmlns:p14="http://schemas.microsoft.com/office/powerpoint/2010/main" val="23447871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8F9CE-DD36-4243-8997-85EA9CA5F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7248"/>
            <a:ext cx="10515600" cy="1325563"/>
          </a:xfrm>
        </p:spPr>
        <p:txBody>
          <a:bodyPr/>
          <a:lstStyle/>
          <a:p>
            <a:r>
              <a:rPr lang="en-US" dirty="0"/>
              <a:t>Dynamic Characteristics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22D16-2015-4B86-908D-6279E3BAB1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2811"/>
            <a:ext cx="10515600" cy="4694152"/>
          </a:xfrm>
        </p:spPr>
        <p:txBody>
          <a:bodyPr/>
          <a:lstStyle/>
          <a:p>
            <a:r>
              <a:rPr lang="en-US" dirty="0"/>
              <a:t>Static characteristics of a sensor describes the behavior under nonvarying inputs</a:t>
            </a:r>
          </a:p>
          <a:p>
            <a:r>
              <a:rPr lang="en-US" dirty="0"/>
              <a:t>Dynamic behavior describes the sensor outputs under changing inputs</a:t>
            </a:r>
          </a:p>
          <a:p>
            <a:r>
              <a:rPr lang="en-US" dirty="0"/>
              <a:t>The inputs can change in a variety of ways</a:t>
            </a:r>
          </a:p>
          <a:p>
            <a:pPr lvl="1"/>
            <a:r>
              <a:rPr lang="en-US" dirty="0"/>
              <a:t>Impulse, Step, Linear, Sinusoidal, Mixed With High and Low Frequency Noise</a:t>
            </a:r>
          </a:p>
          <a:p>
            <a:pPr lvl="1"/>
            <a:endParaRPr lang="ta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97DD62-7375-4B0F-9140-804544E41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38" y="4361935"/>
            <a:ext cx="9539415" cy="1964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563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20F8825F-B835-58B7-D610-B8AE877BFC11}"/>
              </a:ext>
            </a:extLst>
          </p:cNvPr>
          <p:cNvSpPr/>
          <p:nvPr/>
        </p:nvSpPr>
        <p:spPr bwMode="auto">
          <a:xfrm>
            <a:off x="2062164" y="1162051"/>
            <a:ext cx="7629525" cy="2524125"/>
          </a:xfrm>
          <a:prstGeom prst="roundRect">
            <a:avLst/>
          </a:prstGeom>
          <a:solidFill>
            <a:schemeClr val="accent1">
              <a:lumMod val="60000"/>
              <a:lumOff val="40000"/>
              <a:alpha val="18000"/>
            </a:schemeClr>
          </a:solidFill>
          <a:ln w="12700" cap="flat" cmpd="sng" algn="ctr">
            <a:solidFill>
              <a:schemeClr val="accent1">
                <a:alpha val="9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spcBef>
                <a:spcPct val="20000"/>
              </a:spcBef>
              <a:buFontTx/>
              <a:buChar char="–"/>
              <a:defRPr/>
            </a:pPr>
            <a:endParaRPr lang="en-US" dirty="0">
              <a:latin typeface="Arial" charset="0"/>
            </a:endParaRPr>
          </a:p>
        </p:txBody>
      </p:sp>
      <p:sp>
        <p:nvSpPr>
          <p:cNvPr id="112643" name="Rectangle: Rounded Corners 43">
            <a:extLst>
              <a:ext uri="{FF2B5EF4-FFF2-40B4-BE49-F238E27FC236}">
                <a16:creationId xmlns:a16="http://schemas.microsoft.com/office/drawing/2014/main" id="{6DAA20C3-7CED-A2E9-EB77-C4C10161E0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8839" y="3913188"/>
            <a:ext cx="7629525" cy="2773362"/>
          </a:xfrm>
          <a:prstGeom prst="roundRect">
            <a:avLst>
              <a:gd name="adj" fmla="val 16667"/>
            </a:avLst>
          </a:prstGeom>
          <a:solidFill>
            <a:srgbClr val="FFFF00">
              <a:alpha val="14117"/>
            </a:srgbClr>
          </a:solidFill>
          <a:ln w="12700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3200">
                <a:solidFill>
                  <a:schemeClr val="tx1"/>
                </a:solidFill>
                <a:latin typeface="Arial Narrow" panose="020B0606020202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 Narrow" panose="020B0606020202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9pPr>
          </a:lstStyle>
          <a:p>
            <a:pPr>
              <a:buFontTx/>
              <a:buNone/>
            </a:pPr>
            <a:endParaRPr lang="en-US" altLang="en-US" sz="2000" b="0">
              <a:latin typeface="Arial" panose="020B0604020202020204" pitchFamily="34" charset="0"/>
            </a:endParaRPr>
          </a:p>
        </p:txBody>
      </p:sp>
      <p:sp>
        <p:nvSpPr>
          <p:cNvPr id="112644" name="Rectangle 2">
            <a:extLst>
              <a:ext uri="{FF2B5EF4-FFF2-40B4-BE49-F238E27FC236}">
                <a16:creationId xmlns:a16="http://schemas.microsoft.com/office/drawing/2014/main" id="{F61892E0-400F-7060-D24E-6BE5F7A354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90725" y="147638"/>
            <a:ext cx="7772400" cy="914400"/>
          </a:xfrm>
        </p:spPr>
        <p:txBody>
          <a:bodyPr/>
          <a:lstStyle/>
          <a:p>
            <a:pPr eaLnBrk="1" hangingPunct="1"/>
            <a:r>
              <a:rPr lang="en-US" altLang="en-US"/>
              <a:t>Model based development</a:t>
            </a:r>
          </a:p>
        </p:txBody>
      </p:sp>
      <p:grpSp>
        <p:nvGrpSpPr>
          <p:cNvPr id="112645" name="Group 25">
            <a:extLst>
              <a:ext uri="{FF2B5EF4-FFF2-40B4-BE49-F238E27FC236}">
                <a16:creationId xmlns:a16="http://schemas.microsoft.com/office/drawing/2014/main" id="{6287F836-389A-EE8A-7A72-FDEB07900786}"/>
              </a:ext>
            </a:extLst>
          </p:cNvPr>
          <p:cNvGrpSpPr>
            <a:grpSpLocks/>
          </p:cNvGrpSpPr>
          <p:nvPr/>
        </p:nvGrpSpPr>
        <p:grpSpPr bwMode="auto">
          <a:xfrm>
            <a:off x="2330451" y="4318000"/>
            <a:ext cx="7019925" cy="2108200"/>
            <a:chOff x="887583" y="4132172"/>
            <a:chExt cx="7019099" cy="2108752"/>
          </a:xfrm>
        </p:grpSpPr>
        <p:sp>
          <p:nvSpPr>
            <p:cNvPr id="112661" name="Rectangle 3">
              <a:extLst>
                <a:ext uri="{FF2B5EF4-FFF2-40B4-BE49-F238E27FC236}">
                  <a16:creationId xmlns:a16="http://schemas.microsoft.com/office/drawing/2014/main" id="{52335BD6-95A2-843A-1233-5C97F7C7C3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9200" y="4132172"/>
              <a:ext cx="2057399" cy="588062"/>
            </a:xfrm>
            <a:prstGeom prst="rect">
              <a:avLst/>
            </a:prstGeom>
            <a:solidFill>
              <a:srgbClr val="993366"/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600" b="1">
                  <a:solidFill>
                    <a:schemeClr val="tx1"/>
                  </a:solidFill>
                  <a:latin typeface="Arial Narrow" panose="020B060602020203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3200">
                  <a:solidFill>
                    <a:schemeClr val="tx1"/>
                  </a:solidFill>
                  <a:latin typeface="Arial Narrow" panose="020B060602020203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 Narrow" panose="020B060602020203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 Narrow" panose="020B0606020202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9pPr>
            </a:lstStyle>
            <a:p>
              <a:pPr>
                <a:buFontTx/>
                <a:buNone/>
              </a:pPr>
              <a:r>
                <a:rPr lang="en-US" altLang="en-US" sz="2000" b="0">
                  <a:latin typeface="Arial" panose="020B0604020202020204" pitchFamily="34" charset="0"/>
                </a:rPr>
                <a:t>         Plant</a:t>
              </a:r>
            </a:p>
          </p:txBody>
        </p:sp>
        <p:sp>
          <p:nvSpPr>
            <p:cNvPr id="112662" name="Rectangle 4">
              <a:extLst>
                <a:ext uri="{FF2B5EF4-FFF2-40B4-BE49-F238E27FC236}">
                  <a16:creationId xmlns:a16="http://schemas.microsoft.com/office/drawing/2014/main" id="{FA219145-3026-5C97-A118-7BAD077880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9282" y="4143802"/>
              <a:ext cx="2057400" cy="588062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600" b="1">
                  <a:solidFill>
                    <a:schemeClr val="tx1"/>
                  </a:solidFill>
                  <a:latin typeface="Arial Narrow" panose="020B060602020203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3200">
                  <a:solidFill>
                    <a:schemeClr val="tx1"/>
                  </a:solidFill>
                  <a:latin typeface="Arial Narrow" panose="020B060602020203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 Narrow" panose="020B060602020203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 Narrow" panose="020B0606020202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9pPr>
            </a:lstStyle>
            <a:p>
              <a:pPr>
                <a:buFontTx/>
                <a:buNone/>
              </a:pPr>
              <a:r>
                <a:rPr lang="en-US" altLang="en-US" sz="2000" b="0">
                  <a:latin typeface="Arial" panose="020B0604020202020204" pitchFamily="34" charset="0"/>
                </a:rPr>
                <a:t>      Controller</a:t>
              </a:r>
            </a:p>
          </p:txBody>
        </p:sp>
        <p:sp>
          <p:nvSpPr>
            <p:cNvPr id="112663" name="AutoShape 5">
              <a:extLst>
                <a:ext uri="{FF2B5EF4-FFF2-40B4-BE49-F238E27FC236}">
                  <a16:creationId xmlns:a16="http://schemas.microsoft.com/office/drawing/2014/main" id="{CE1B3821-9E24-862D-4E53-C132F528E5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63721" y="4302864"/>
              <a:ext cx="2286000" cy="196021"/>
            </a:xfrm>
            <a:prstGeom prst="leftRightArrow">
              <a:avLst>
                <a:gd name="adj1" fmla="val 50000"/>
                <a:gd name="adj2" fmla="val 149986"/>
              </a:avLst>
            </a:prstGeom>
            <a:noFill/>
            <a:ln w="9525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600" b="1">
                  <a:solidFill>
                    <a:schemeClr val="tx1"/>
                  </a:solidFill>
                  <a:latin typeface="Arial Narrow" panose="020B060602020203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3200">
                  <a:solidFill>
                    <a:schemeClr val="tx1"/>
                  </a:solidFill>
                  <a:latin typeface="Arial Narrow" panose="020B060602020203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 Narrow" panose="020B060602020203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 Narrow" panose="020B0606020202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9pPr>
            </a:lstStyle>
            <a:p>
              <a:pPr>
                <a:buFontTx/>
                <a:buChar char="–"/>
              </a:pPr>
              <a:endParaRPr lang="en-US" altLang="en-US" sz="2000" b="0">
                <a:latin typeface="Arial" panose="020B0604020202020204" pitchFamily="34" charset="0"/>
              </a:endParaRPr>
            </a:p>
          </p:txBody>
        </p:sp>
        <p:sp>
          <p:nvSpPr>
            <p:cNvPr id="6" name="Cloud 5">
              <a:extLst>
                <a:ext uri="{FF2B5EF4-FFF2-40B4-BE49-F238E27FC236}">
                  <a16:creationId xmlns:a16="http://schemas.microsoft.com/office/drawing/2014/main" id="{953063CF-4FB9-E9BC-AA9B-30B44BA494F0}"/>
                </a:ext>
              </a:extLst>
            </p:cNvPr>
            <p:cNvSpPr/>
            <p:nvPr/>
          </p:nvSpPr>
          <p:spPr bwMode="auto">
            <a:xfrm>
              <a:off x="887583" y="5653395"/>
              <a:ext cx="2209540" cy="587529"/>
            </a:xfrm>
            <a:prstGeom prst="cloud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spcBef>
                  <a:spcPct val="20000"/>
                </a:spcBef>
                <a:buFontTx/>
                <a:buChar char="–"/>
                <a:defRPr/>
              </a:pPr>
              <a:endParaRPr lang="en-US">
                <a:latin typeface="Arial" charset="0"/>
              </a:endParaRPr>
            </a:p>
          </p:txBody>
        </p:sp>
        <p:sp>
          <p:nvSpPr>
            <p:cNvPr id="112665" name="TextBox 6">
              <a:extLst>
                <a:ext uri="{FF2B5EF4-FFF2-40B4-BE49-F238E27FC236}">
                  <a16:creationId xmlns:a16="http://schemas.microsoft.com/office/drawing/2014/main" id="{FFFED160-0FA7-45A1-CC94-97038B55D0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91294" y="5725544"/>
              <a:ext cx="2286000" cy="4002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600" b="1">
                  <a:solidFill>
                    <a:schemeClr val="tx1"/>
                  </a:solidFill>
                  <a:latin typeface="Arial Narrow" panose="020B060602020203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3200">
                  <a:solidFill>
                    <a:schemeClr val="tx1"/>
                  </a:solidFill>
                  <a:latin typeface="Arial Narrow" panose="020B060602020203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 Narrow" panose="020B060602020203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 Narrow" panose="020B0606020202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000" b="0">
                  <a:latin typeface="Arial" panose="020B0604020202020204" pitchFamily="34" charset="0"/>
                </a:rPr>
                <a:t>Environment</a:t>
              </a:r>
            </a:p>
          </p:txBody>
        </p:sp>
        <p:sp>
          <p:nvSpPr>
            <p:cNvPr id="112666" name="Arrow: Up-Down 7">
              <a:extLst>
                <a:ext uri="{FF2B5EF4-FFF2-40B4-BE49-F238E27FC236}">
                  <a16:creationId xmlns:a16="http://schemas.microsoft.com/office/drawing/2014/main" id="{FFAFD82F-A9DE-62CF-F31F-4B7C8E8720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01983" y="4817268"/>
              <a:ext cx="381000" cy="694350"/>
            </a:xfrm>
            <a:prstGeom prst="upDownArrow">
              <a:avLst>
                <a:gd name="adj1" fmla="val 50000"/>
                <a:gd name="adj2" fmla="val 49999"/>
              </a:avLst>
            </a:prstGeom>
            <a:noFill/>
            <a:ln w="12700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600" b="1">
                  <a:solidFill>
                    <a:schemeClr val="tx1"/>
                  </a:solidFill>
                  <a:latin typeface="Arial Narrow" panose="020B060602020203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3200">
                  <a:solidFill>
                    <a:schemeClr val="tx1"/>
                  </a:solidFill>
                  <a:latin typeface="Arial Narrow" panose="020B060602020203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 Narrow" panose="020B060602020203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 Narrow" panose="020B0606020202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9pPr>
            </a:lstStyle>
            <a:p>
              <a:pPr>
                <a:buFontTx/>
                <a:buChar char="–"/>
              </a:pPr>
              <a:endParaRPr lang="en-US" altLang="en-US" sz="2000" b="0">
                <a:latin typeface="Arial" panose="020B0604020202020204" pitchFamily="34" charset="0"/>
              </a:endParaRPr>
            </a:p>
          </p:txBody>
        </p:sp>
        <p:sp>
          <p:nvSpPr>
            <p:cNvPr id="112667" name="Arrow: Up-Down 8">
              <a:extLst>
                <a:ext uri="{FF2B5EF4-FFF2-40B4-BE49-F238E27FC236}">
                  <a16:creationId xmlns:a16="http://schemas.microsoft.com/office/drawing/2014/main" id="{5D00C9C0-F8E3-83EA-4704-49F90B184E4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6326001">
              <a:off x="4792672" y="3636861"/>
              <a:ext cx="392161" cy="3499229"/>
            </a:xfrm>
            <a:prstGeom prst="upDownArrow">
              <a:avLst>
                <a:gd name="adj1" fmla="val 50000"/>
                <a:gd name="adj2" fmla="val 49985"/>
              </a:avLst>
            </a:prstGeom>
            <a:noFill/>
            <a:ln w="12700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600" b="1">
                  <a:solidFill>
                    <a:schemeClr val="tx1"/>
                  </a:solidFill>
                  <a:latin typeface="Arial Narrow" panose="020B060602020203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3200">
                  <a:solidFill>
                    <a:schemeClr val="tx1"/>
                  </a:solidFill>
                  <a:latin typeface="Arial Narrow" panose="020B060602020203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 Narrow" panose="020B060602020203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 Narrow" panose="020B0606020202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9pPr>
            </a:lstStyle>
            <a:p>
              <a:pPr>
                <a:buFontTx/>
                <a:buChar char="–"/>
              </a:pPr>
              <a:endParaRPr lang="en-US" altLang="en-US" sz="2000" b="0">
                <a:latin typeface="Arial" panose="020B0604020202020204" pitchFamily="34" charset="0"/>
              </a:endParaRPr>
            </a:p>
          </p:txBody>
        </p:sp>
      </p:grpSp>
      <p:grpSp>
        <p:nvGrpSpPr>
          <p:cNvPr id="112646" name="Group 9">
            <a:extLst>
              <a:ext uri="{FF2B5EF4-FFF2-40B4-BE49-F238E27FC236}">
                <a16:creationId xmlns:a16="http://schemas.microsoft.com/office/drawing/2014/main" id="{009ABC8D-EF45-BCA1-EA13-5201732917FF}"/>
              </a:ext>
            </a:extLst>
          </p:cNvPr>
          <p:cNvGrpSpPr>
            <a:grpSpLocks/>
          </p:cNvGrpSpPr>
          <p:nvPr/>
        </p:nvGrpSpPr>
        <p:grpSpPr bwMode="auto">
          <a:xfrm>
            <a:off x="2659063" y="1382714"/>
            <a:ext cx="6589712" cy="2046287"/>
            <a:chOff x="1592435" y="2534380"/>
            <a:chExt cx="6588954" cy="2952020"/>
          </a:xfrm>
        </p:grpSpPr>
        <p:sp>
          <p:nvSpPr>
            <p:cNvPr id="112654" name="Rectangle 3">
              <a:extLst>
                <a:ext uri="{FF2B5EF4-FFF2-40B4-BE49-F238E27FC236}">
                  <a16:creationId xmlns:a16="http://schemas.microsoft.com/office/drawing/2014/main" id="{A1B26E02-981F-219C-8E14-04827F4AB7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2435" y="4648199"/>
              <a:ext cx="2057399" cy="838201"/>
            </a:xfrm>
            <a:prstGeom prst="rect">
              <a:avLst/>
            </a:prstGeom>
            <a:solidFill>
              <a:srgbClr val="993366"/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600" b="1">
                  <a:solidFill>
                    <a:schemeClr val="tx1"/>
                  </a:solidFill>
                  <a:latin typeface="Arial Narrow" panose="020B060602020203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3200">
                  <a:solidFill>
                    <a:schemeClr val="tx1"/>
                  </a:solidFill>
                  <a:latin typeface="Arial Narrow" panose="020B060602020203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 Narrow" panose="020B060602020203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 Narrow" panose="020B0606020202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9pPr>
            </a:lstStyle>
            <a:p>
              <a:pPr>
                <a:buFontTx/>
                <a:buNone/>
              </a:pPr>
              <a:r>
                <a:rPr lang="en-US" altLang="en-US" sz="2000" b="0">
                  <a:latin typeface="Arial" panose="020B0604020202020204" pitchFamily="34" charset="0"/>
                </a:rPr>
                <a:t>    Plant Model</a:t>
              </a:r>
            </a:p>
          </p:txBody>
        </p:sp>
        <p:sp>
          <p:nvSpPr>
            <p:cNvPr id="112655" name="Rectangle 4">
              <a:extLst>
                <a:ext uri="{FF2B5EF4-FFF2-40B4-BE49-F238E27FC236}">
                  <a16:creationId xmlns:a16="http://schemas.microsoft.com/office/drawing/2014/main" id="{C9834970-188F-AC2F-F9F5-35A2DF5E2E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3989" y="4648199"/>
              <a:ext cx="2057400" cy="838201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600" b="1">
                  <a:solidFill>
                    <a:schemeClr val="tx1"/>
                  </a:solidFill>
                  <a:latin typeface="Arial Narrow" panose="020B060602020203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3200">
                  <a:solidFill>
                    <a:schemeClr val="tx1"/>
                  </a:solidFill>
                  <a:latin typeface="Arial Narrow" panose="020B060602020203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 Narrow" panose="020B060602020203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 Narrow" panose="020B0606020202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9pPr>
            </a:lstStyle>
            <a:p>
              <a:pPr>
                <a:buFontTx/>
                <a:buNone/>
              </a:pPr>
              <a:r>
                <a:rPr lang="en-US" altLang="en-US" sz="2000" b="0">
                  <a:latin typeface="Arial" panose="020B0604020202020204" pitchFamily="34" charset="0"/>
                </a:rPr>
                <a:t>Controller Model</a:t>
              </a:r>
            </a:p>
          </p:txBody>
        </p:sp>
        <p:sp>
          <p:nvSpPr>
            <p:cNvPr id="112656" name="AutoShape 5">
              <a:extLst>
                <a:ext uri="{FF2B5EF4-FFF2-40B4-BE49-F238E27FC236}">
                  <a16:creationId xmlns:a16="http://schemas.microsoft.com/office/drawing/2014/main" id="{993FD6B2-F8F5-EC42-1DB6-F5F72C4315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33800" y="4927600"/>
              <a:ext cx="2286000" cy="279400"/>
            </a:xfrm>
            <a:prstGeom prst="leftRightArrow">
              <a:avLst>
                <a:gd name="adj1" fmla="val 50000"/>
                <a:gd name="adj2" fmla="val 150000"/>
              </a:avLst>
            </a:prstGeom>
            <a:noFill/>
            <a:ln w="9525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600" b="1">
                  <a:solidFill>
                    <a:schemeClr val="tx1"/>
                  </a:solidFill>
                  <a:latin typeface="Arial Narrow" panose="020B060602020203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3200">
                  <a:solidFill>
                    <a:schemeClr val="tx1"/>
                  </a:solidFill>
                  <a:latin typeface="Arial Narrow" panose="020B060602020203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 Narrow" panose="020B060602020203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 Narrow" panose="020B0606020202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9pPr>
            </a:lstStyle>
            <a:p>
              <a:pPr>
                <a:buFontTx/>
                <a:buChar char="–"/>
              </a:pPr>
              <a:endParaRPr lang="en-US" altLang="en-US" sz="2000" b="0">
                <a:latin typeface="Arial" panose="020B0604020202020204" pitchFamily="34" charset="0"/>
              </a:endParaRPr>
            </a:p>
          </p:txBody>
        </p:sp>
        <p:sp>
          <p:nvSpPr>
            <p:cNvPr id="14" name="Cloud 13">
              <a:extLst>
                <a:ext uri="{FF2B5EF4-FFF2-40B4-BE49-F238E27FC236}">
                  <a16:creationId xmlns:a16="http://schemas.microsoft.com/office/drawing/2014/main" id="{2D255FF0-7046-4F69-2F83-4C34CFC93498}"/>
                </a:ext>
              </a:extLst>
            </p:cNvPr>
            <p:cNvSpPr/>
            <p:nvPr/>
          </p:nvSpPr>
          <p:spPr bwMode="auto">
            <a:xfrm>
              <a:off x="1676562" y="2534380"/>
              <a:ext cx="2692090" cy="1220656"/>
            </a:xfrm>
            <a:prstGeom prst="cloud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spcBef>
                  <a:spcPct val="20000"/>
                </a:spcBef>
                <a:buFontTx/>
                <a:buChar char="–"/>
                <a:defRPr/>
              </a:pPr>
              <a:endParaRPr lang="en-US">
                <a:latin typeface="Arial" charset="0"/>
              </a:endParaRPr>
            </a:p>
          </p:txBody>
        </p:sp>
        <p:sp>
          <p:nvSpPr>
            <p:cNvPr id="112658" name="TextBox 14">
              <a:extLst>
                <a:ext uri="{FF2B5EF4-FFF2-40B4-BE49-F238E27FC236}">
                  <a16:creationId xmlns:a16="http://schemas.microsoft.com/office/drawing/2014/main" id="{1D3C3CB6-2184-7DE8-4F82-B56172CF41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15508" y="2706455"/>
              <a:ext cx="2161028" cy="14654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600" b="1">
                  <a:solidFill>
                    <a:schemeClr val="tx1"/>
                  </a:solidFill>
                  <a:latin typeface="Arial Narrow" panose="020B060602020203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3200">
                  <a:solidFill>
                    <a:schemeClr val="tx1"/>
                  </a:solidFill>
                  <a:latin typeface="Arial Narrow" panose="020B060602020203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 Narrow" panose="020B060602020203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 Narrow" panose="020B0606020202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000" b="0">
                  <a:latin typeface="Arial" panose="020B0604020202020204" pitchFamily="34" charset="0"/>
                </a:rPr>
                <a:t>Environment Model</a:t>
              </a:r>
            </a:p>
            <a:p>
              <a:pPr>
                <a:spcBef>
                  <a:spcPct val="0"/>
                </a:spcBef>
                <a:buFontTx/>
                <a:buNone/>
              </a:pPr>
              <a:endParaRPr lang="en-US" altLang="en-US" sz="2000" b="0">
                <a:latin typeface="Arial" panose="020B0604020202020204" pitchFamily="34" charset="0"/>
              </a:endParaRPr>
            </a:p>
          </p:txBody>
        </p:sp>
        <p:sp>
          <p:nvSpPr>
            <p:cNvPr id="112659" name="Arrow: Up-Down 15">
              <a:extLst>
                <a:ext uri="{FF2B5EF4-FFF2-40B4-BE49-F238E27FC236}">
                  <a16:creationId xmlns:a16="http://schemas.microsoft.com/office/drawing/2014/main" id="{8096FBC6-7877-5DDC-97A8-CD13D150E7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90800" y="3717131"/>
              <a:ext cx="381000" cy="838200"/>
            </a:xfrm>
            <a:prstGeom prst="upDownArrow">
              <a:avLst>
                <a:gd name="adj1" fmla="val 50000"/>
                <a:gd name="adj2" fmla="val 49999"/>
              </a:avLst>
            </a:prstGeom>
            <a:noFill/>
            <a:ln w="12700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600" b="1">
                  <a:solidFill>
                    <a:schemeClr val="tx1"/>
                  </a:solidFill>
                  <a:latin typeface="Arial Narrow" panose="020B060602020203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3200">
                  <a:solidFill>
                    <a:schemeClr val="tx1"/>
                  </a:solidFill>
                  <a:latin typeface="Arial Narrow" panose="020B060602020203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 Narrow" panose="020B060602020203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 Narrow" panose="020B0606020202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9pPr>
            </a:lstStyle>
            <a:p>
              <a:pPr>
                <a:buFontTx/>
                <a:buChar char="–"/>
              </a:pPr>
              <a:endParaRPr lang="en-US" altLang="en-US" sz="2000" b="0">
                <a:latin typeface="Arial" panose="020B0604020202020204" pitchFamily="34" charset="0"/>
              </a:endParaRPr>
            </a:p>
          </p:txBody>
        </p:sp>
        <p:sp>
          <p:nvSpPr>
            <p:cNvPr id="112660" name="Arrow: Up-Down 16">
              <a:extLst>
                <a:ext uri="{FF2B5EF4-FFF2-40B4-BE49-F238E27FC236}">
                  <a16:creationId xmlns:a16="http://schemas.microsoft.com/office/drawing/2014/main" id="{0198A437-3009-020E-DE5C-997CF8A2FCE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4432946">
              <a:off x="5206844" y="2495954"/>
              <a:ext cx="478218" cy="2706997"/>
            </a:xfrm>
            <a:prstGeom prst="upDownArrow">
              <a:avLst>
                <a:gd name="adj1" fmla="val 50000"/>
                <a:gd name="adj2" fmla="val 50002"/>
              </a:avLst>
            </a:prstGeom>
            <a:noFill/>
            <a:ln w="12700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3600" b="1">
                  <a:solidFill>
                    <a:schemeClr val="tx1"/>
                  </a:solidFill>
                  <a:latin typeface="Arial Narrow" panose="020B060602020203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3200">
                  <a:solidFill>
                    <a:schemeClr val="tx1"/>
                  </a:solidFill>
                  <a:latin typeface="Arial Narrow" panose="020B060602020203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 Narrow" panose="020B060602020203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 Narrow" panose="020B0606020202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9pPr>
            </a:lstStyle>
            <a:p>
              <a:pPr>
                <a:buFontTx/>
                <a:buChar char="–"/>
              </a:pPr>
              <a:endParaRPr lang="en-US" altLang="en-US" sz="2000" b="0">
                <a:latin typeface="Arial" panose="020B0604020202020204" pitchFamily="34" charset="0"/>
              </a:endParaRPr>
            </a:p>
          </p:txBody>
        </p:sp>
      </p:grpSp>
      <p:sp>
        <p:nvSpPr>
          <p:cNvPr id="112647" name="Rectangle 10">
            <a:extLst>
              <a:ext uri="{FF2B5EF4-FFF2-40B4-BE49-F238E27FC236}">
                <a16:creationId xmlns:a16="http://schemas.microsoft.com/office/drawing/2014/main" id="{0792AF03-B9E9-ED25-CD78-1ED2DD8684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1600" y="2768600"/>
            <a:ext cx="13716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3200">
                <a:solidFill>
                  <a:schemeClr val="tx1"/>
                </a:solidFill>
                <a:latin typeface="Arial Narrow" panose="020B0606020202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 Narrow" panose="020B0606020202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9pPr>
          </a:lstStyle>
          <a:p>
            <a:pPr>
              <a:buFontTx/>
              <a:buNone/>
            </a:pPr>
            <a:r>
              <a:rPr lang="en-US" altLang="en-US" sz="2000" b="0">
                <a:latin typeface="Arial" panose="020B0604020202020204" pitchFamily="34" charset="0"/>
              </a:rPr>
              <a:t>Link Model</a:t>
            </a:r>
          </a:p>
        </p:txBody>
      </p:sp>
      <p:sp>
        <p:nvSpPr>
          <p:cNvPr id="112648" name="Rectangle 10">
            <a:extLst>
              <a:ext uri="{FF2B5EF4-FFF2-40B4-BE49-F238E27FC236}">
                <a16:creationId xmlns:a16="http://schemas.microsoft.com/office/drawing/2014/main" id="{415F9FA9-DA77-986F-4C06-0BB782C733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2188" y="1781175"/>
            <a:ext cx="13716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3200">
                <a:solidFill>
                  <a:schemeClr val="tx1"/>
                </a:solidFill>
                <a:latin typeface="Arial Narrow" panose="020B0606020202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 Narrow" panose="020B0606020202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9pPr>
          </a:lstStyle>
          <a:p>
            <a:pPr>
              <a:buFontTx/>
              <a:buNone/>
            </a:pPr>
            <a:r>
              <a:rPr lang="en-US" altLang="en-US" sz="2000" b="0">
                <a:latin typeface="Arial" panose="020B0604020202020204" pitchFamily="34" charset="0"/>
              </a:rPr>
              <a:t>Link Model</a:t>
            </a:r>
          </a:p>
        </p:txBody>
      </p:sp>
      <p:cxnSp>
        <p:nvCxnSpPr>
          <p:cNvPr id="112649" name="Straight Arrow Connector 20">
            <a:extLst>
              <a:ext uri="{FF2B5EF4-FFF2-40B4-BE49-F238E27FC236}">
                <a16:creationId xmlns:a16="http://schemas.microsoft.com/office/drawing/2014/main" id="{87811F61-E4D8-1B00-BEFB-B927059C7CFF}"/>
              </a:ext>
            </a:extLst>
          </p:cNvPr>
          <p:cNvCxnSpPr>
            <a:cxnSpLocks/>
            <a:stCxn id="112655" idx="2"/>
          </p:cNvCxnSpPr>
          <p:nvPr/>
        </p:nvCxnSpPr>
        <p:spPr bwMode="auto">
          <a:xfrm>
            <a:off x="8220076" y="3429001"/>
            <a:ext cx="385763" cy="1044575"/>
          </a:xfrm>
          <a:prstGeom prst="straightConnector1">
            <a:avLst/>
          </a:prstGeom>
          <a:noFill/>
          <a:ln w="22225" algn="ctr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650" name="Straight Arrow Connector 38">
            <a:extLst>
              <a:ext uri="{FF2B5EF4-FFF2-40B4-BE49-F238E27FC236}">
                <a16:creationId xmlns:a16="http://schemas.microsoft.com/office/drawing/2014/main" id="{A14E43A8-36C4-0B5C-832D-FBE8CF5BCE59}"/>
              </a:ext>
            </a:extLst>
          </p:cNvPr>
          <p:cNvCxnSpPr>
            <a:cxnSpLocks/>
            <a:endCxn id="112661" idx="0"/>
          </p:cNvCxnSpPr>
          <p:nvPr/>
        </p:nvCxnSpPr>
        <p:spPr bwMode="auto">
          <a:xfrm>
            <a:off x="3471864" y="3213100"/>
            <a:ext cx="219075" cy="1104900"/>
          </a:xfrm>
          <a:prstGeom prst="straightConnector1">
            <a:avLst/>
          </a:prstGeom>
          <a:noFill/>
          <a:ln w="22225" algn="ctr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2651" name="TextBox 45">
            <a:extLst>
              <a:ext uri="{FF2B5EF4-FFF2-40B4-BE49-F238E27FC236}">
                <a16:creationId xmlns:a16="http://schemas.microsoft.com/office/drawing/2014/main" id="{1DF792E2-1789-2898-D8E2-EE2BA1B760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97889" y="1316038"/>
            <a:ext cx="170338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3200">
                <a:solidFill>
                  <a:schemeClr val="tx1"/>
                </a:solidFill>
                <a:latin typeface="Arial Narrow" panose="020B0606020202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 Narrow" panose="020B0606020202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000" b="0">
                <a:latin typeface="Arial" panose="020B0604020202020204" pitchFamily="34" charset="0"/>
              </a:rPr>
              <a:t>Model</a:t>
            </a:r>
          </a:p>
        </p:txBody>
      </p:sp>
      <p:sp>
        <p:nvSpPr>
          <p:cNvPr id="112652" name="TextBox 46">
            <a:extLst>
              <a:ext uri="{FF2B5EF4-FFF2-40B4-BE49-F238E27FC236}">
                <a16:creationId xmlns:a16="http://schemas.microsoft.com/office/drawing/2014/main" id="{28E353E6-8389-9BF9-7A6C-E1163D54AFC5}"/>
              </a:ext>
            </a:extLst>
          </p:cNvPr>
          <p:cNvSpPr txBox="1">
            <a:spLocks noChangeArrowheads="1"/>
          </p:cNvSpPr>
          <p:nvPr/>
        </p:nvSpPr>
        <p:spPr bwMode="auto">
          <a:xfrm rot="10800000" flipV="1">
            <a:off x="7770814" y="6237288"/>
            <a:ext cx="16732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3200">
                <a:solidFill>
                  <a:schemeClr val="tx1"/>
                </a:solidFill>
                <a:latin typeface="Arial Narrow" panose="020B0606020202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 Narrow" panose="020B0606020202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000" b="0">
                <a:latin typeface="Arial" panose="020B0604020202020204" pitchFamily="34" charset="0"/>
              </a:rPr>
              <a:t>Real System</a:t>
            </a:r>
          </a:p>
        </p:txBody>
      </p:sp>
      <p:cxnSp>
        <p:nvCxnSpPr>
          <p:cNvPr id="112653" name="Connector: Elbow 26654">
            <a:extLst>
              <a:ext uri="{FF2B5EF4-FFF2-40B4-BE49-F238E27FC236}">
                <a16:creationId xmlns:a16="http://schemas.microsoft.com/office/drawing/2014/main" id="{DD22B0EC-E0F4-BE57-F7BD-0030F8171A9A}"/>
              </a:ext>
            </a:extLst>
          </p:cNvPr>
          <p:cNvCxnSpPr>
            <a:cxnSpLocks/>
            <a:stCxn id="14" idx="2"/>
            <a:endCxn id="6" idx="2"/>
          </p:cNvCxnSpPr>
          <p:nvPr/>
        </p:nvCxnSpPr>
        <p:spPr bwMode="auto">
          <a:xfrm rot="10800000" flipV="1">
            <a:off x="2336800" y="1806575"/>
            <a:ext cx="414338" cy="4325938"/>
          </a:xfrm>
          <a:prstGeom prst="bentConnector3">
            <a:avLst>
              <a:gd name="adj1" fmla="val 239704"/>
            </a:avLst>
          </a:prstGeom>
          <a:noFill/>
          <a:ln w="12700" algn="ctr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2E174-1313-4793-97EC-F401ABD63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9775"/>
            <a:ext cx="10515600" cy="895264"/>
          </a:xfrm>
        </p:spPr>
        <p:txBody>
          <a:bodyPr/>
          <a:lstStyle/>
          <a:p>
            <a:r>
              <a:rPr lang="en-US" dirty="0"/>
              <a:t>Sensor Response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5F747-54A4-48FC-A291-D780B1E1E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23319"/>
            <a:ext cx="10515600" cy="495364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How should a sensor response be for varying inputs</a:t>
            </a:r>
          </a:p>
          <a:p>
            <a:r>
              <a:rPr lang="en-US" dirty="0"/>
              <a:t>Ideally, sensor should transduce faithfully and instantaneously the intended changes in input </a:t>
            </a:r>
          </a:p>
          <a:p>
            <a:pPr lvl="1"/>
            <a:r>
              <a:rPr lang="en-US" dirty="0"/>
              <a:t>Constant gain sensor for all frequency range – infinite bandwidth</a:t>
            </a:r>
          </a:p>
          <a:p>
            <a:pPr lvl="1"/>
            <a:r>
              <a:rPr lang="en-US" dirty="0"/>
              <a:t>Difficult to achieve in practice</a:t>
            </a:r>
          </a:p>
          <a:p>
            <a:r>
              <a:rPr lang="en-US" dirty="0"/>
              <a:t>Real sensors will have some storage element 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., Typical accelerometers will have a mass spring arrangement</a:t>
            </a:r>
          </a:p>
          <a:p>
            <a:pPr lvl="1"/>
            <a:r>
              <a:rPr lang="en-US" dirty="0"/>
              <a:t>Temperature sensors will have heating element that has associated delay </a:t>
            </a:r>
          </a:p>
          <a:p>
            <a:r>
              <a:rPr lang="en-US" dirty="0"/>
              <a:t>Real sensors have ranges of operations</a:t>
            </a:r>
          </a:p>
          <a:p>
            <a:pPr lvl="1"/>
            <a:r>
              <a:rPr lang="en-US" dirty="0"/>
              <a:t>Linear behavior in some range</a:t>
            </a:r>
          </a:p>
          <a:p>
            <a:pPr lvl="1"/>
            <a:r>
              <a:rPr lang="en-US" dirty="0"/>
              <a:t>Non-linear behavior, saturation outside the range</a:t>
            </a:r>
          </a:p>
          <a:p>
            <a:r>
              <a:rPr lang="en-US" dirty="0"/>
              <a:t>Real sensors have finite bandwidth</a:t>
            </a:r>
            <a:endParaRPr lang="ta-IN" dirty="0"/>
          </a:p>
        </p:txBody>
      </p:sp>
    </p:spTree>
    <p:extLst>
      <p:ext uri="{BB962C8B-B14F-4D97-AF65-F5344CB8AC3E}">
        <p14:creationId xmlns:p14="http://schemas.microsoft.com/office/powerpoint/2010/main" val="6742733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9B036-E8A0-450E-82C1-37EA21395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55902"/>
          </a:xfrm>
        </p:spPr>
        <p:txBody>
          <a:bodyPr/>
          <a:lstStyle/>
          <a:p>
            <a:r>
              <a:rPr lang="en-US" dirty="0"/>
              <a:t>Transfer Function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594E3-5859-41F4-B370-5C41837C1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1028"/>
            <a:ext cx="10515600" cy="4755935"/>
          </a:xfrm>
        </p:spPr>
        <p:txBody>
          <a:bodyPr/>
          <a:lstStyle/>
          <a:p>
            <a:r>
              <a:rPr lang="en-US" dirty="0"/>
              <a:t>Dynamic Behavior of a sensor is characterized by a transfer function</a:t>
            </a:r>
          </a:p>
          <a:p>
            <a:r>
              <a:rPr lang="en-US" dirty="0"/>
              <a:t>Inputs and outputs are related, in general,  by differential equations</a:t>
            </a:r>
          </a:p>
          <a:p>
            <a:r>
              <a:rPr lang="en-US" dirty="0"/>
              <a:t>The order of the differential equation determines the order of the sensor</a:t>
            </a:r>
          </a:p>
          <a:p>
            <a:pPr lvl="1"/>
            <a:r>
              <a:rPr lang="en-US" dirty="0"/>
              <a:t>Zero order sensor: Potentiometer measuring linear and rotary displacements</a:t>
            </a:r>
          </a:p>
          <a:p>
            <a:pPr lvl="1"/>
            <a:r>
              <a:rPr lang="en-US" dirty="0"/>
              <a:t>First order sensor: Thermocouple measuring temperature changes </a:t>
            </a:r>
          </a:p>
          <a:p>
            <a:pPr lvl="1"/>
            <a:r>
              <a:rPr lang="en-US" dirty="0"/>
              <a:t>Second order sensor: Accelerometer</a:t>
            </a:r>
            <a:endParaRPr lang="ta-IN" dirty="0"/>
          </a:p>
        </p:txBody>
      </p:sp>
    </p:spTree>
    <p:extLst>
      <p:ext uri="{BB962C8B-B14F-4D97-AF65-F5344CB8AC3E}">
        <p14:creationId xmlns:p14="http://schemas.microsoft.com/office/powerpoint/2010/main" val="42050707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5005D-5CC8-448E-9DF1-B53ECFFFC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7371"/>
          </a:xfrm>
        </p:spPr>
        <p:txBody>
          <a:bodyPr/>
          <a:lstStyle/>
          <a:p>
            <a:r>
              <a:rPr lang="en-US" dirty="0"/>
              <a:t>Dynamic Model of Sensors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2FDDA-2A48-43FE-B865-32D1AAE2F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633" y="1334531"/>
            <a:ext cx="10515600" cy="502920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The dynamic response of a sensor often defined by a linear differential equations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Using Laplace transforms this can be converted into algebraic equations: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Transfer function is then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Poles and Zeros decide the behavior of the sensor</a:t>
            </a:r>
          </a:p>
          <a:p>
            <a:pPr marL="0" indent="0">
              <a:buNone/>
            </a:pPr>
            <a:r>
              <a:rPr lang="en-US" dirty="0"/>
              <a:t> </a:t>
            </a:r>
            <a:endParaRPr lang="ta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0015BB-1F72-4951-B73A-F2270274F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754" y="1880978"/>
            <a:ext cx="6721692" cy="8468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DF6C77D-9591-4C39-960A-3FA2D2175D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0605" y="3344436"/>
            <a:ext cx="5570657" cy="6337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437957-303F-4B13-8394-9FB3A189D8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0092" y="4489723"/>
            <a:ext cx="4735354" cy="833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0220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A8C97-00C4-48AD-B7F8-2BB49DCD9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Relating Poles and Sensor Behaviors</a:t>
            </a:r>
            <a:endParaRPr lang="ta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38E2D65-2F5F-454F-97BA-2B94E4EEFE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6184" y="1544595"/>
            <a:ext cx="10377616" cy="5041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3575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DE7CC-A091-4189-BB51-54A9AF00A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81761"/>
          </a:xfrm>
        </p:spPr>
        <p:txBody>
          <a:bodyPr/>
          <a:lstStyle/>
          <a:p>
            <a:r>
              <a:rPr lang="en-US" dirty="0"/>
              <a:t>First Order Sensor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1E21F-60B3-4B6A-A824-FFF620F79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1665"/>
            <a:ext cx="10515600" cy="4595298"/>
          </a:xfrm>
        </p:spPr>
        <p:txBody>
          <a:bodyPr/>
          <a:lstStyle/>
          <a:p>
            <a:r>
              <a:rPr lang="en-US" dirty="0"/>
              <a:t>Transfer Function: G(s) = </a:t>
            </a:r>
          </a:p>
          <a:p>
            <a:endParaRPr lang="en-US" dirty="0"/>
          </a:p>
          <a:p>
            <a:r>
              <a:rPr lang="en-US" dirty="0"/>
              <a:t>Step Response: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 – step size</a:t>
            </a:r>
          </a:p>
          <a:p>
            <a:pPr lvl="1"/>
            <a:r>
              <a:rPr lang="en-US" dirty="0"/>
              <a:t>k is static gain</a:t>
            </a:r>
          </a:p>
          <a:p>
            <a:pPr lvl="1"/>
            <a:r>
              <a:rPr lang="en-US" dirty="0"/>
              <a:t> </a:t>
            </a:r>
            <a:r>
              <a:rPr lang="el-GR" dirty="0"/>
              <a:t>τ</a:t>
            </a:r>
            <a:r>
              <a:rPr lang="en-US" dirty="0"/>
              <a:t>   is Time constant</a:t>
            </a:r>
          </a:p>
          <a:p>
            <a:r>
              <a:rPr lang="en-US" dirty="0"/>
              <a:t>Ramp Response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endParaRPr lang="ta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AC344D-2631-43A8-9E7D-366D3D1C7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9162" y="1581665"/>
            <a:ext cx="806092" cy="6139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0BF606-1D11-4F29-9E30-36E3D8DED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8174" y="2626692"/>
            <a:ext cx="1816442" cy="5160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4CCEC98-1692-4CFE-990F-8E4712E91E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3395" y="5350827"/>
            <a:ext cx="4423718" cy="340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6803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87B9A-6384-4CE1-A379-16CAB9E17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9977"/>
          </a:xfrm>
        </p:spPr>
        <p:txBody>
          <a:bodyPr/>
          <a:lstStyle/>
          <a:p>
            <a:r>
              <a:rPr lang="en-US" dirty="0"/>
              <a:t>First Order Sensor Response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9A098-386C-4DD8-9DF5-4BEFBDA09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a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260F85-2F91-4434-8218-8638A5DA9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82812"/>
            <a:ext cx="10515599" cy="5040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8118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C3D42-FE73-4595-96CB-5C8FBC5AD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68259"/>
          </a:xfrm>
        </p:spPr>
        <p:txBody>
          <a:bodyPr/>
          <a:lstStyle/>
          <a:p>
            <a:r>
              <a:rPr lang="en-US" dirty="0"/>
              <a:t>Second Order Transfer Function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E9FAB-CF8C-40D4-8390-074E52A42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4022"/>
            <a:ext cx="10515600" cy="4582941"/>
          </a:xfrm>
        </p:spPr>
        <p:txBody>
          <a:bodyPr/>
          <a:lstStyle/>
          <a:p>
            <a:r>
              <a:rPr lang="en-US" dirty="0"/>
              <a:t>Transfer function</a:t>
            </a:r>
          </a:p>
          <a:p>
            <a:endParaRPr lang="ta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8BA592-4E8D-4348-BB3B-100D0B425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086" y="2301375"/>
            <a:ext cx="7290487" cy="316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7063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1F3B7-7939-41D0-A208-E6CA8D045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843" y="278628"/>
            <a:ext cx="10515600" cy="1006475"/>
          </a:xfrm>
        </p:spPr>
        <p:txBody>
          <a:bodyPr/>
          <a:lstStyle/>
          <a:p>
            <a:r>
              <a:rPr lang="en-US" dirty="0"/>
              <a:t>Second-order Step Response</a:t>
            </a:r>
            <a:endParaRPr lang="ta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52D1909-CA4D-4240-A9FE-B5ADF63CB9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5037" y="1396314"/>
            <a:ext cx="9465276" cy="484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775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30C02-8EFD-4756-95BA-632F47C84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346" y="395416"/>
            <a:ext cx="10515600" cy="936926"/>
          </a:xfrm>
        </p:spPr>
        <p:txBody>
          <a:bodyPr/>
          <a:lstStyle/>
          <a:p>
            <a:r>
              <a:rPr lang="en-US" dirty="0"/>
              <a:t>Second-Order Response</a:t>
            </a:r>
            <a:endParaRPr lang="ta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1EA5849-97E0-4FFF-B1F2-AC9E4F1ED7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9"/>
            <a:ext cx="10604157" cy="4994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0901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8CFA0-3303-4EF0-8C93-FD4FDB838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55902"/>
          </a:xfrm>
        </p:spPr>
        <p:txBody>
          <a:bodyPr/>
          <a:lstStyle/>
          <a:p>
            <a:r>
              <a:rPr lang="en-US" dirty="0"/>
              <a:t>Other Issues with Sensors 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BDEAE-DA6B-4621-B18C-3E0574E040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1028"/>
            <a:ext cx="10515600" cy="4755935"/>
          </a:xfrm>
        </p:spPr>
        <p:txBody>
          <a:bodyPr/>
          <a:lstStyle/>
          <a:p>
            <a:r>
              <a:rPr lang="en-US" dirty="0"/>
              <a:t>Sensor power might be limited to drive the controller or load</a:t>
            </a:r>
          </a:p>
          <a:p>
            <a:r>
              <a:rPr lang="en-US" dirty="0"/>
              <a:t>Sensor has an output impedance </a:t>
            </a:r>
          </a:p>
          <a:p>
            <a:r>
              <a:rPr lang="en-US" dirty="0"/>
              <a:t>For voltage sensors, the output impedance need to be very small</a:t>
            </a:r>
          </a:p>
          <a:p>
            <a:r>
              <a:rPr lang="en-US" dirty="0"/>
              <a:t>For current sensors, the output impedance need to be very high </a:t>
            </a:r>
            <a:endParaRPr lang="ta-IN" dirty="0"/>
          </a:p>
        </p:txBody>
      </p:sp>
    </p:spTree>
    <p:extLst>
      <p:ext uri="{BB962C8B-B14F-4D97-AF65-F5344CB8AC3E}">
        <p14:creationId xmlns:p14="http://schemas.microsoft.com/office/powerpoint/2010/main" val="62568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Title 1">
            <a:extLst>
              <a:ext uri="{FF2B5EF4-FFF2-40B4-BE49-F238E27FC236}">
                <a16:creationId xmlns:a16="http://schemas.microsoft.com/office/drawing/2014/main" id="{98F4FCA8-94EF-D503-EB7A-B06B9B8F697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83464" y="154271"/>
            <a:ext cx="7772400" cy="914400"/>
          </a:xfrm>
        </p:spPr>
        <p:txBody>
          <a:bodyPr/>
          <a:lstStyle/>
          <a:p>
            <a:r>
              <a:rPr lang="en-US" altLang="en-US" dirty="0"/>
              <a:t>Modeling Plants</a:t>
            </a:r>
          </a:p>
        </p:txBody>
      </p:sp>
      <p:sp>
        <p:nvSpPr>
          <p:cNvPr id="114691" name="Content Placeholder 2">
            <a:extLst>
              <a:ext uri="{FF2B5EF4-FFF2-40B4-BE49-F238E27FC236}">
                <a16:creationId xmlns:a16="http://schemas.microsoft.com/office/drawing/2014/main" id="{37F415DC-FF31-CE35-1E38-16A14A6154D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752600" y="1260476"/>
            <a:ext cx="8229600" cy="2549525"/>
          </a:xfrm>
        </p:spPr>
        <p:txBody>
          <a:bodyPr/>
          <a:lstStyle/>
          <a:p>
            <a:r>
              <a:rPr lang="en-US" altLang="en-US" sz="2000"/>
              <a:t>Involves identification of physical variables governing the plant behavior </a:t>
            </a:r>
          </a:p>
          <a:p>
            <a:pPr lvl="1"/>
            <a:r>
              <a:rPr lang="en-US" altLang="en-US" sz="1600"/>
              <a:t>Plant variables are continuous or real values variables</a:t>
            </a:r>
          </a:p>
          <a:p>
            <a:r>
              <a:rPr lang="en-US" altLang="en-US" sz="2000"/>
              <a:t>model how these plant variables vary over time and respond to control inputs and environmental changes</a:t>
            </a:r>
          </a:p>
          <a:p>
            <a:r>
              <a:rPr lang="en-US" altLang="en-US" sz="2000"/>
              <a:t>Algebraic and/or Differential Equations over the plant variables</a:t>
            </a:r>
          </a:p>
          <a:p>
            <a:r>
              <a:rPr lang="en-US" altLang="en-US" sz="2000"/>
              <a:t>Example: For thermostat controller, plant variable include room temperature, humidity level</a:t>
            </a:r>
          </a:p>
        </p:txBody>
      </p:sp>
      <p:sp>
        <p:nvSpPr>
          <p:cNvPr id="114692" name="Slide Number Placeholder 3">
            <a:extLst>
              <a:ext uri="{FF2B5EF4-FFF2-40B4-BE49-F238E27FC236}">
                <a16:creationId xmlns:a16="http://schemas.microsoft.com/office/drawing/2014/main" id="{84C859FD-591E-2000-EBEF-0CBCCCD9A16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3200">
                <a:solidFill>
                  <a:schemeClr val="tx1"/>
                </a:solidFill>
                <a:latin typeface="Arial Narrow" panose="020B0606020202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 Narrow" panose="020B0606020202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932230B-B97B-49F0-90A0-BA180901F8D1}" type="slidenum">
              <a:rPr lang="en-US" altLang="en-US" sz="1000" b="0">
                <a:latin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US" altLang="en-US" sz="1000" b="0">
              <a:latin typeface="Arial" panose="020B0604020202020204" pitchFamily="34" charset="0"/>
            </a:endParaRPr>
          </a:p>
        </p:txBody>
      </p:sp>
      <p:grpSp>
        <p:nvGrpSpPr>
          <p:cNvPr id="114693" name="Group 25">
            <a:extLst>
              <a:ext uri="{FF2B5EF4-FFF2-40B4-BE49-F238E27FC236}">
                <a16:creationId xmlns:a16="http://schemas.microsoft.com/office/drawing/2014/main" id="{42CC5FA4-F1D4-4112-21C5-F5E0673681F2}"/>
              </a:ext>
            </a:extLst>
          </p:cNvPr>
          <p:cNvGrpSpPr>
            <a:grpSpLocks/>
          </p:cNvGrpSpPr>
          <p:nvPr/>
        </p:nvGrpSpPr>
        <p:grpSpPr bwMode="auto">
          <a:xfrm>
            <a:off x="2438400" y="4114800"/>
            <a:ext cx="6172200" cy="1895064"/>
            <a:chOff x="192" y="1759"/>
            <a:chExt cx="5136" cy="2146"/>
          </a:xfrm>
        </p:grpSpPr>
        <p:sp>
          <p:nvSpPr>
            <p:cNvPr id="114694" name="Rectangle 6">
              <a:extLst>
                <a:ext uri="{FF2B5EF4-FFF2-40B4-BE49-F238E27FC236}">
                  <a16:creationId xmlns:a16="http://schemas.microsoft.com/office/drawing/2014/main" id="{FC85EF95-C7D0-A1D6-5444-D3765ABD3E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4" y="2190"/>
              <a:ext cx="1410" cy="1151"/>
            </a:xfrm>
            <a:prstGeom prst="rect">
              <a:avLst/>
            </a:prstGeom>
            <a:noFill/>
            <a:ln w="31750">
              <a:solidFill>
                <a:srgbClr val="808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600" b="1">
                  <a:solidFill>
                    <a:schemeClr val="tx1"/>
                  </a:solidFill>
                  <a:latin typeface="Arial Narrow" panose="020B060602020203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3200">
                  <a:solidFill>
                    <a:schemeClr val="tx1"/>
                  </a:solidFill>
                  <a:latin typeface="Arial Narrow" panose="020B060602020203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 Narrow" panose="020B060602020203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 Narrow" panose="020B0606020202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9pPr>
            </a:lstStyle>
            <a:p>
              <a:pPr>
                <a:buFontTx/>
                <a:buChar char="–"/>
              </a:pPr>
              <a:endParaRPr lang="en-US" altLang="en-US" sz="2000" b="0">
                <a:latin typeface="Arial" panose="020B0604020202020204" pitchFamily="34" charset="0"/>
              </a:endParaRPr>
            </a:p>
          </p:txBody>
        </p:sp>
        <p:sp>
          <p:nvSpPr>
            <p:cNvPr id="114695" name="Rectangle 7">
              <a:extLst>
                <a:ext uri="{FF2B5EF4-FFF2-40B4-BE49-F238E27FC236}">
                  <a16:creationId xmlns:a16="http://schemas.microsoft.com/office/drawing/2014/main" id="{9F354479-6207-DC7A-42C9-F2360D1405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18" y="2190"/>
              <a:ext cx="1410" cy="1151"/>
            </a:xfrm>
            <a:prstGeom prst="rect">
              <a:avLst/>
            </a:prstGeom>
            <a:noFill/>
            <a:ln w="38100">
              <a:solidFill>
                <a:srgbClr val="808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600" b="1">
                  <a:solidFill>
                    <a:schemeClr val="tx1"/>
                  </a:solidFill>
                  <a:latin typeface="Arial Narrow" panose="020B060602020203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3200">
                  <a:solidFill>
                    <a:schemeClr val="tx1"/>
                  </a:solidFill>
                  <a:latin typeface="Arial Narrow" panose="020B060602020203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 Narrow" panose="020B060602020203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 Narrow" panose="020B0606020202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9pPr>
            </a:lstStyle>
            <a:p>
              <a:pPr>
                <a:buFontTx/>
                <a:buChar char="–"/>
              </a:pPr>
              <a:endParaRPr lang="en-US" altLang="en-US" sz="2000" b="0">
                <a:latin typeface="Arial" panose="020B0604020202020204" pitchFamily="34" charset="0"/>
              </a:endParaRPr>
            </a:p>
          </p:txBody>
        </p:sp>
        <p:sp>
          <p:nvSpPr>
            <p:cNvPr id="114696" name="Line 8">
              <a:extLst>
                <a:ext uri="{FF2B5EF4-FFF2-40B4-BE49-F238E27FC236}">
                  <a16:creationId xmlns:a16="http://schemas.microsoft.com/office/drawing/2014/main" id="{8E8989E8-E8A2-8140-D38C-61A0A04A0E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2" y="1759"/>
              <a:ext cx="352" cy="431"/>
            </a:xfrm>
            <a:prstGeom prst="line">
              <a:avLst/>
            </a:prstGeom>
            <a:noFill/>
            <a:ln w="28575">
              <a:solidFill>
                <a:srgbClr val="8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4697" name="Freeform 10">
              <a:extLst>
                <a:ext uri="{FF2B5EF4-FFF2-40B4-BE49-F238E27FC236}">
                  <a16:creationId xmlns:a16="http://schemas.microsoft.com/office/drawing/2014/main" id="{5285FF99-72F1-1AF2-02AF-198C1F1881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4" y="2334"/>
              <a:ext cx="1964" cy="216"/>
            </a:xfrm>
            <a:custGeom>
              <a:avLst/>
              <a:gdLst>
                <a:gd name="T0" fmla="*/ 0 w 1872"/>
                <a:gd name="T1" fmla="*/ 63057 h 144"/>
                <a:gd name="T2" fmla="*/ 1874 w 1872"/>
                <a:gd name="T3" fmla="*/ 0 h 144"/>
                <a:gd name="T4" fmla="*/ 3846 w 1872"/>
                <a:gd name="T5" fmla="*/ 63057 h 144"/>
                <a:gd name="T6" fmla="*/ 0 60000 65536"/>
                <a:gd name="T7" fmla="*/ 0 60000 65536"/>
                <a:gd name="T8" fmla="*/ 0 60000 65536"/>
                <a:gd name="T9" fmla="*/ 0 w 1872"/>
                <a:gd name="T10" fmla="*/ 0 h 144"/>
                <a:gd name="T11" fmla="*/ 1872 w 1872"/>
                <a:gd name="T12" fmla="*/ 144 h 14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72" h="144">
                  <a:moveTo>
                    <a:pt x="0" y="144"/>
                  </a:moveTo>
                  <a:cubicBezTo>
                    <a:pt x="300" y="72"/>
                    <a:pt x="600" y="0"/>
                    <a:pt x="912" y="0"/>
                  </a:cubicBezTo>
                  <a:cubicBezTo>
                    <a:pt x="1224" y="0"/>
                    <a:pt x="1712" y="120"/>
                    <a:pt x="1872" y="144"/>
                  </a:cubicBezTo>
                </a:path>
              </a:pathLst>
            </a:custGeom>
            <a:noFill/>
            <a:ln w="25400" cap="flat" cmpd="sng">
              <a:solidFill>
                <a:srgbClr val="FF9900"/>
              </a:solidFill>
              <a:prstDash val="solid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4698" name="Freeform 11">
              <a:extLst>
                <a:ext uri="{FF2B5EF4-FFF2-40B4-BE49-F238E27FC236}">
                  <a16:creationId xmlns:a16="http://schemas.microsoft.com/office/drawing/2014/main" id="{65CC1B3D-2A5D-F844-7D03-E6DB7B3FD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4" y="2909"/>
              <a:ext cx="1964" cy="372"/>
            </a:xfrm>
            <a:custGeom>
              <a:avLst/>
              <a:gdLst>
                <a:gd name="T0" fmla="*/ 0 w 1872"/>
                <a:gd name="T1" fmla="*/ 0 h 248"/>
                <a:gd name="T2" fmla="*/ 1874 w 1872"/>
                <a:gd name="T3" fmla="*/ 105177 h 248"/>
                <a:gd name="T4" fmla="*/ 3846 w 1872"/>
                <a:gd name="T5" fmla="*/ 21078 h 248"/>
                <a:gd name="T6" fmla="*/ 0 60000 65536"/>
                <a:gd name="T7" fmla="*/ 0 60000 65536"/>
                <a:gd name="T8" fmla="*/ 0 60000 65536"/>
                <a:gd name="T9" fmla="*/ 0 w 1872"/>
                <a:gd name="T10" fmla="*/ 0 h 248"/>
                <a:gd name="T11" fmla="*/ 1872 w 1872"/>
                <a:gd name="T12" fmla="*/ 248 h 24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72" h="248">
                  <a:moveTo>
                    <a:pt x="0" y="0"/>
                  </a:moveTo>
                  <a:cubicBezTo>
                    <a:pt x="300" y="116"/>
                    <a:pt x="600" y="232"/>
                    <a:pt x="912" y="240"/>
                  </a:cubicBezTo>
                  <a:cubicBezTo>
                    <a:pt x="1224" y="248"/>
                    <a:pt x="1548" y="148"/>
                    <a:pt x="1872" y="48"/>
                  </a:cubicBezTo>
                </a:path>
              </a:pathLst>
            </a:custGeom>
            <a:noFill/>
            <a:ln w="28575" cap="flat" cmpd="sng">
              <a:solidFill>
                <a:srgbClr val="FF9900"/>
              </a:solidFill>
              <a:prstDash val="solid"/>
              <a:round/>
              <a:headEnd type="triangl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4699" name="Text Box 12">
              <a:extLst>
                <a:ext uri="{FF2B5EF4-FFF2-40B4-BE49-F238E27FC236}">
                  <a16:creationId xmlns:a16="http://schemas.microsoft.com/office/drawing/2014/main" id="{20F9BF85-EC3F-21CF-A01F-CFD504ACC0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9" y="1883"/>
              <a:ext cx="1221" cy="5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600" b="1">
                  <a:solidFill>
                    <a:schemeClr val="tx1"/>
                  </a:solidFill>
                  <a:latin typeface="Arial Narrow" panose="020B060602020203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3200">
                  <a:solidFill>
                    <a:schemeClr val="tx1"/>
                  </a:solidFill>
                  <a:latin typeface="Arial Narrow" panose="020B060602020203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 Narrow" panose="020B060602020203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 Narrow" panose="020B0606020202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9pPr>
            </a:lstStyle>
            <a:p>
              <a:pPr>
                <a:buFontTx/>
                <a:buNone/>
              </a:pPr>
              <a:r>
                <a:rPr lang="en-US" altLang="en-US" sz="2400" b="0">
                  <a:solidFill>
                    <a:srgbClr val="0033CC"/>
                  </a:solidFill>
                  <a:latin typeface="Arial" panose="020B0604020202020204" pitchFamily="34" charset="0"/>
                </a:rPr>
                <a:t>T  &gt; tmax</a:t>
              </a:r>
            </a:p>
          </p:txBody>
        </p:sp>
        <p:sp>
          <p:nvSpPr>
            <p:cNvPr id="114700" name="Text Box 13">
              <a:extLst>
                <a:ext uri="{FF2B5EF4-FFF2-40B4-BE49-F238E27FC236}">
                  <a16:creationId xmlns:a16="http://schemas.microsoft.com/office/drawing/2014/main" id="{62057DD6-3124-99A2-F34B-3A3507BC04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59" y="3382"/>
              <a:ext cx="1151" cy="5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600" b="1">
                  <a:solidFill>
                    <a:schemeClr val="tx1"/>
                  </a:solidFill>
                  <a:latin typeface="Arial Narrow" panose="020B060602020203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3200">
                  <a:solidFill>
                    <a:schemeClr val="tx1"/>
                  </a:solidFill>
                  <a:latin typeface="Arial Narrow" panose="020B060602020203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 Narrow" panose="020B060602020203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 Narrow" panose="020B0606020202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9pPr>
            </a:lstStyle>
            <a:p>
              <a:pPr>
                <a:buFontTx/>
                <a:buNone/>
              </a:pPr>
              <a:r>
                <a:rPr lang="en-US" altLang="en-US" sz="2400" b="0">
                  <a:solidFill>
                    <a:srgbClr val="0033CC"/>
                  </a:solidFill>
                  <a:latin typeface="Arial" panose="020B0604020202020204" pitchFamily="34" charset="0"/>
                </a:rPr>
                <a:t>T  &lt; tmin</a:t>
              </a:r>
            </a:p>
          </p:txBody>
        </p:sp>
        <p:sp>
          <p:nvSpPr>
            <p:cNvPr id="114701" name="Text Box 14">
              <a:extLst>
                <a:ext uri="{FF2B5EF4-FFF2-40B4-BE49-F238E27FC236}">
                  <a16:creationId xmlns:a16="http://schemas.microsoft.com/office/drawing/2014/main" id="{FD9B2E74-6860-95BA-2547-AFF7865473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18" y="2166"/>
              <a:ext cx="466" cy="5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600" b="1">
                  <a:solidFill>
                    <a:schemeClr val="tx1"/>
                  </a:solidFill>
                  <a:latin typeface="Arial Narrow" panose="020B060602020203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3200">
                  <a:solidFill>
                    <a:schemeClr val="tx1"/>
                  </a:solidFill>
                  <a:latin typeface="Arial Narrow" panose="020B060602020203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 Narrow" panose="020B060602020203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 Narrow" panose="020B0606020202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9pPr>
            </a:lstStyle>
            <a:p>
              <a:pPr>
                <a:buFontTx/>
                <a:buNone/>
              </a:pPr>
              <a:r>
                <a:rPr lang="en-US" altLang="en-US" sz="2400">
                  <a:solidFill>
                    <a:srgbClr val="FF0000"/>
                  </a:solidFill>
                  <a:latin typeface="Arial" panose="020B0604020202020204" pitchFamily="34" charset="0"/>
                </a:rPr>
                <a:t>on</a:t>
              </a:r>
            </a:p>
          </p:txBody>
        </p:sp>
        <p:sp>
          <p:nvSpPr>
            <p:cNvPr id="114702" name="Text Box 17">
              <a:extLst>
                <a:ext uri="{FF2B5EF4-FFF2-40B4-BE49-F238E27FC236}">
                  <a16:creationId xmlns:a16="http://schemas.microsoft.com/office/drawing/2014/main" id="{8DA341D9-BAE4-D956-7A08-AC3374A365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4" y="2228"/>
              <a:ext cx="480" cy="5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600" b="1">
                  <a:solidFill>
                    <a:schemeClr val="tx1"/>
                  </a:solidFill>
                  <a:latin typeface="Arial Narrow" panose="020B060602020203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3200">
                  <a:solidFill>
                    <a:schemeClr val="tx1"/>
                  </a:solidFill>
                  <a:latin typeface="Arial Narrow" panose="020B060602020203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 Narrow" panose="020B060602020203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 Narrow" panose="020B0606020202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9pPr>
            </a:lstStyle>
            <a:p>
              <a:pPr>
                <a:buFontTx/>
                <a:buNone/>
              </a:pPr>
              <a:r>
                <a:rPr lang="en-US" altLang="en-US" sz="2400">
                  <a:solidFill>
                    <a:srgbClr val="00CC00"/>
                  </a:solidFill>
                  <a:latin typeface="Arial" panose="020B0604020202020204" pitchFamily="34" charset="0"/>
                </a:rPr>
                <a:t>off</a:t>
              </a:r>
            </a:p>
          </p:txBody>
        </p:sp>
        <p:sp>
          <p:nvSpPr>
            <p:cNvPr id="114703" name="Text Box 18">
              <a:extLst>
                <a:ext uri="{FF2B5EF4-FFF2-40B4-BE49-F238E27FC236}">
                  <a16:creationId xmlns:a16="http://schemas.microsoft.com/office/drawing/2014/main" id="{D14AEE67-C48B-247A-24ED-CAE84B850A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3" y="2550"/>
              <a:ext cx="962" cy="5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600" b="1">
                  <a:solidFill>
                    <a:schemeClr val="tx1"/>
                  </a:solidFill>
                  <a:latin typeface="Arial Narrow" panose="020B060602020203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3200">
                  <a:solidFill>
                    <a:schemeClr val="tx1"/>
                  </a:solidFill>
                  <a:latin typeface="Arial Narrow" panose="020B060602020203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 Narrow" panose="020B060602020203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 Narrow" panose="020B0606020202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9pPr>
            </a:lstStyle>
            <a:p>
              <a:pPr>
                <a:buFontTx/>
                <a:buNone/>
              </a:pPr>
              <a:r>
                <a:rPr lang="en-US" altLang="en-US" sz="2400" b="0">
                  <a:latin typeface="Arial" panose="020B0604020202020204" pitchFamily="34" charset="0"/>
                  <a:cs typeface="Tahoma" panose="020B0604030504040204" pitchFamily="34" charset="0"/>
                </a:rPr>
                <a:t>T’ = K1</a:t>
              </a:r>
              <a:endParaRPr lang="en-US" altLang="en-US" sz="2400" b="0">
                <a:latin typeface="Arial" panose="020B0604020202020204" pitchFamily="34" charset="0"/>
              </a:endParaRPr>
            </a:p>
          </p:txBody>
        </p:sp>
        <p:sp>
          <p:nvSpPr>
            <p:cNvPr id="114704" name="Rectangle 19">
              <a:extLst>
                <a:ext uri="{FF2B5EF4-FFF2-40B4-BE49-F238E27FC236}">
                  <a16:creationId xmlns:a16="http://schemas.microsoft.com/office/drawing/2014/main" id="{DC71207E-AB5D-3E92-7BD0-62C78CB596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72" y="2580"/>
              <a:ext cx="504" cy="4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600" b="1">
                  <a:solidFill>
                    <a:schemeClr val="tx1"/>
                  </a:solidFill>
                  <a:latin typeface="Arial Narrow" panose="020B060602020203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3200">
                  <a:solidFill>
                    <a:schemeClr val="tx1"/>
                  </a:solidFill>
                  <a:latin typeface="Arial Narrow" panose="020B060602020203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 Narrow" panose="020B060602020203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 Narrow" panose="020B0606020202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9pPr>
            </a:lstStyle>
            <a:p>
              <a:pPr>
                <a:buFontTx/>
                <a:buNone/>
              </a:pPr>
              <a:endParaRPr lang="en-US" altLang="en-US" sz="2000" b="0">
                <a:latin typeface="Arial" panose="020B060402020202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14705" name="Text Box 22">
              <a:extLst>
                <a:ext uri="{FF2B5EF4-FFF2-40B4-BE49-F238E27FC236}">
                  <a16:creationId xmlns:a16="http://schemas.microsoft.com/office/drawing/2014/main" id="{D6695768-26F3-E59C-AD44-ABEB829DD5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5" y="2602"/>
              <a:ext cx="962" cy="5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600" b="1">
                  <a:solidFill>
                    <a:schemeClr val="tx1"/>
                  </a:solidFill>
                  <a:latin typeface="Arial Narrow" panose="020B060602020203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3200">
                  <a:solidFill>
                    <a:schemeClr val="tx1"/>
                  </a:solidFill>
                  <a:latin typeface="Arial Narrow" panose="020B060602020203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 Narrow" panose="020B060602020203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 Narrow" panose="020B060602020203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 Narrow" panose="020B0606020202030204" pitchFamily="34" charset="0"/>
                </a:defRPr>
              </a:lvl9pPr>
            </a:lstStyle>
            <a:p>
              <a:pPr>
                <a:buFontTx/>
                <a:buNone/>
              </a:pPr>
              <a:r>
                <a:rPr lang="en-US" altLang="en-US" sz="2400" b="0">
                  <a:latin typeface="Arial" panose="020B0604020202020204" pitchFamily="34" charset="0"/>
                </a:rPr>
                <a:t>T’ = K2</a:t>
              </a: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E6CAB-35A9-4277-99B5-7BFE55740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7621"/>
          </a:xfrm>
        </p:spPr>
        <p:txBody>
          <a:bodyPr/>
          <a:lstStyle/>
          <a:p>
            <a:r>
              <a:rPr lang="en-US" dirty="0"/>
              <a:t>Sensor Errors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AF9AB-4489-425A-8E5C-D72F6360C4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2811"/>
            <a:ext cx="10515600" cy="469415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Systematic Errors</a:t>
            </a:r>
          </a:p>
          <a:p>
            <a:pPr lvl="1"/>
            <a:r>
              <a:rPr lang="en-US" dirty="0"/>
              <a:t>Inherent transduction process error</a:t>
            </a:r>
          </a:p>
          <a:p>
            <a:pPr lvl="1"/>
            <a:r>
              <a:rPr lang="en-US" dirty="0"/>
              <a:t>Drifting due to age</a:t>
            </a:r>
          </a:p>
          <a:p>
            <a:pPr lvl="1"/>
            <a:r>
              <a:rPr lang="en-US" dirty="0"/>
              <a:t>Transmission Errors – attenuation</a:t>
            </a:r>
          </a:p>
          <a:p>
            <a:pPr lvl="1"/>
            <a:r>
              <a:rPr lang="en-US" dirty="0"/>
              <a:t>Loading Error – measurement changes the value</a:t>
            </a:r>
          </a:p>
          <a:p>
            <a:pPr lvl="1"/>
            <a:r>
              <a:rPr lang="en-US" dirty="0"/>
              <a:t>Saturation, Non linearities</a:t>
            </a:r>
          </a:p>
          <a:p>
            <a:r>
              <a:rPr lang="en-US" dirty="0"/>
              <a:t>Random Errors</a:t>
            </a:r>
          </a:p>
          <a:p>
            <a:pPr lvl="1"/>
            <a:r>
              <a:rPr lang="en-US" dirty="0"/>
              <a:t>Noise is everywhere</a:t>
            </a:r>
          </a:p>
          <a:p>
            <a:pPr lvl="1"/>
            <a:r>
              <a:rPr lang="en-US" dirty="0"/>
              <a:t>White Noise (Gaussian Noise)</a:t>
            </a:r>
          </a:p>
          <a:p>
            <a:pPr lvl="1"/>
            <a:r>
              <a:rPr lang="en-US" dirty="0"/>
              <a:t>Environmental Interference – 60Hz hum</a:t>
            </a:r>
          </a:p>
          <a:p>
            <a:pPr lvl="1"/>
            <a:r>
              <a:rPr lang="en-US" dirty="0"/>
              <a:t>SNR &gt;&gt; 1</a:t>
            </a:r>
          </a:p>
          <a:p>
            <a:r>
              <a:rPr lang="en-US" dirty="0"/>
              <a:t>Digital Inputs too subject to noise</a:t>
            </a:r>
          </a:p>
          <a:p>
            <a:pPr lvl="1"/>
            <a:r>
              <a:rPr lang="en-US" dirty="0" err="1"/>
              <a:t>Debouncer</a:t>
            </a:r>
            <a:r>
              <a:rPr lang="en-US" dirty="0"/>
              <a:t> circuits</a:t>
            </a:r>
            <a:endParaRPr lang="ta-IN" dirty="0"/>
          </a:p>
        </p:txBody>
      </p:sp>
    </p:spTree>
    <p:extLst>
      <p:ext uri="{BB962C8B-B14F-4D97-AF65-F5344CB8AC3E}">
        <p14:creationId xmlns:p14="http://schemas.microsoft.com/office/powerpoint/2010/main" val="23320973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D56A6-B415-437D-B290-31B9DD7A9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44691"/>
          </a:xfrm>
        </p:spPr>
        <p:txBody>
          <a:bodyPr/>
          <a:lstStyle/>
          <a:p>
            <a:r>
              <a:rPr lang="en-US" dirty="0"/>
              <a:t>Sensor Circuitry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7CBD4-D0B7-4B72-BD77-DF41DA1320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314"/>
            <a:ext cx="10515600" cy="4780649"/>
          </a:xfrm>
        </p:spPr>
        <p:txBody>
          <a:bodyPr/>
          <a:lstStyle/>
          <a:p>
            <a:r>
              <a:rPr lang="en-US" dirty="0"/>
              <a:t>Elaborate interfaces often required for sensors in view of the above issues</a:t>
            </a:r>
          </a:p>
          <a:p>
            <a:r>
              <a:rPr lang="en-US" dirty="0"/>
              <a:t>The interface circuitry includes</a:t>
            </a:r>
          </a:p>
          <a:p>
            <a:pPr lvl="1"/>
            <a:r>
              <a:rPr lang="en-US" dirty="0"/>
              <a:t>High input impedance devices (voltage sensors)</a:t>
            </a:r>
          </a:p>
          <a:p>
            <a:pPr lvl="1"/>
            <a:r>
              <a:rPr lang="en-US" dirty="0"/>
              <a:t>High Gain Amplifiers</a:t>
            </a:r>
          </a:p>
          <a:p>
            <a:pPr lvl="1"/>
            <a:r>
              <a:rPr lang="en-US" dirty="0"/>
              <a:t>Buffers</a:t>
            </a:r>
          </a:p>
          <a:p>
            <a:pPr lvl="1"/>
            <a:r>
              <a:rPr lang="en-US" dirty="0"/>
              <a:t>Filters </a:t>
            </a:r>
          </a:p>
          <a:p>
            <a:r>
              <a:rPr lang="en-US" dirty="0"/>
              <a:t>Many microcontrollers (e.g., PSoC4) enables developing sensor specific interfaces by providing a number of analog blocks</a:t>
            </a:r>
          </a:p>
          <a:p>
            <a:pPr lvl="1"/>
            <a:r>
              <a:rPr lang="en-US" dirty="0" err="1"/>
              <a:t>OpAmps</a:t>
            </a:r>
            <a:r>
              <a:rPr lang="en-US" dirty="0"/>
              <a:t> – Operational Amplifiers</a:t>
            </a:r>
          </a:p>
          <a:p>
            <a:endParaRPr lang="ta-IN" dirty="0"/>
          </a:p>
        </p:txBody>
      </p:sp>
    </p:spTree>
    <p:extLst>
      <p:ext uri="{BB962C8B-B14F-4D97-AF65-F5344CB8AC3E}">
        <p14:creationId xmlns:p14="http://schemas.microsoft.com/office/powerpoint/2010/main" val="20221548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4A3F2-51AC-4AEF-94D1-7A25DE43B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OpAmps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5B43C-7DB0-415E-BFF4-4B6BCD3B0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2913"/>
            <a:ext cx="5846805" cy="4839033"/>
          </a:xfrm>
        </p:spPr>
        <p:txBody>
          <a:bodyPr/>
          <a:lstStyle/>
          <a:p>
            <a:r>
              <a:rPr lang="en-US" dirty="0"/>
              <a:t>Schematic Symbol</a:t>
            </a:r>
          </a:p>
          <a:p>
            <a:r>
              <a:rPr lang="en-US" dirty="0"/>
              <a:t>Very High Gain Differential Amplifier</a:t>
            </a:r>
          </a:p>
          <a:p>
            <a:r>
              <a:rPr lang="en-US" dirty="0"/>
              <a:t>Active Circuit with a power supply</a:t>
            </a:r>
          </a:p>
          <a:p>
            <a:r>
              <a:rPr lang="en-US" dirty="0"/>
              <a:t>I/O with respect to a ground</a:t>
            </a:r>
          </a:p>
          <a:p>
            <a:r>
              <a:rPr lang="en-US" dirty="0"/>
              <a:t>Voltage Amplifier</a:t>
            </a:r>
          </a:p>
          <a:p>
            <a:r>
              <a:rPr lang="en-US" dirty="0"/>
              <a:t>+V, -V external supply</a:t>
            </a:r>
            <a:endParaRPr lang="ta-IN" dirty="0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8EB668F6-077C-4638-AE1F-ADD6E18752AF}"/>
              </a:ext>
            </a:extLst>
          </p:cNvPr>
          <p:cNvSpPr/>
          <p:nvPr/>
        </p:nvSpPr>
        <p:spPr>
          <a:xfrm rot="5400000">
            <a:off x="8370554" y="2737591"/>
            <a:ext cx="1942308" cy="1532239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+</a:t>
            </a:r>
            <a:endParaRPr lang="ta-IN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F119D61-05F0-4A5C-AAB8-6BD1A4A0388B}"/>
              </a:ext>
            </a:extLst>
          </p:cNvPr>
          <p:cNvCxnSpPr/>
          <p:nvPr/>
        </p:nvCxnSpPr>
        <p:spPr>
          <a:xfrm>
            <a:off x="7834184" y="3025162"/>
            <a:ext cx="74140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FB61FCB-41E8-467A-B206-F2B730F451F5}"/>
              </a:ext>
            </a:extLst>
          </p:cNvPr>
          <p:cNvCxnSpPr/>
          <p:nvPr/>
        </p:nvCxnSpPr>
        <p:spPr>
          <a:xfrm>
            <a:off x="7838302" y="3795400"/>
            <a:ext cx="74140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AC72D6A5-4556-49F4-92F4-597909F6BD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757978" y="2951066"/>
            <a:ext cx="181237" cy="18123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71E47F-907C-4459-A6FE-F9678C6298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7978" y="3691491"/>
            <a:ext cx="179522" cy="179522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A494568-F82C-4D88-9624-B8E7F83C8B4C}"/>
              </a:ext>
            </a:extLst>
          </p:cNvPr>
          <p:cNvCxnSpPr/>
          <p:nvPr/>
        </p:nvCxnSpPr>
        <p:spPr>
          <a:xfrm>
            <a:off x="9232900" y="1590846"/>
            <a:ext cx="0" cy="136022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DB58C7A-3657-4C27-821C-E2C64AACBC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32900" y="4100587"/>
            <a:ext cx="6097" cy="137171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3D1C314-8707-4091-8BBB-EDB2407E90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6693" y="1462913"/>
            <a:ext cx="152413" cy="152413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C154705-EA15-49ED-B8AE-3550C23545B4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</a:blip>
          <a:stretch>
            <a:fillRect/>
          </a:stretch>
        </p:blipFill>
        <p:spPr>
          <a:xfrm>
            <a:off x="9182100" y="5471980"/>
            <a:ext cx="127006" cy="127006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AF69A58-3647-47B2-8D83-3A77E23E94C6}"/>
              </a:ext>
            </a:extLst>
          </p:cNvPr>
          <p:cNvCxnSpPr>
            <a:cxnSpLocks/>
          </p:cNvCxnSpPr>
          <p:nvPr/>
        </p:nvCxnSpPr>
        <p:spPr>
          <a:xfrm>
            <a:off x="10107828" y="3489196"/>
            <a:ext cx="1245972" cy="1451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DA3FA99E-6AE5-441F-8C79-74C8F3D496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53800" y="3400296"/>
            <a:ext cx="177800" cy="1778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2B62C95-0923-4367-A15E-0E3ABC0C249C}"/>
              </a:ext>
            </a:extLst>
          </p:cNvPr>
          <p:cNvSpPr txBox="1"/>
          <p:nvPr/>
        </p:nvSpPr>
        <p:spPr>
          <a:xfrm>
            <a:off x="8651795" y="2735416"/>
            <a:ext cx="8202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+</a:t>
            </a:r>
            <a:endParaRPr lang="ta-IN" sz="28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08365AB-9749-46A0-80BE-988B295E27E3}"/>
              </a:ext>
            </a:extLst>
          </p:cNvPr>
          <p:cNvSpPr txBox="1"/>
          <p:nvPr/>
        </p:nvSpPr>
        <p:spPr>
          <a:xfrm>
            <a:off x="8674381" y="3811651"/>
            <a:ext cx="4789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-</a:t>
            </a:r>
            <a:endParaRPr lang="ta-IN" sz="32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6314318-1731-4739-9542-1078B45A3E5B}"/>
              </a:ext>
            </a:extLst>
          </p:cNvPr>
          <p:cNvSpPr txBox="1"/>
          <p:nvPr/>
        </p:nvSpPr>
        <p:spPr>
          <a:xfrm>
            <a:off x="9341708" y="1413197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+V</a:t>
            </a:r>
            <a:endParaRPr lang="ta-IN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FD69791-488C-41C3-B373-E7AA74339350}"/>
              </a:ext>
            </a:extLst>
          </p:cNvPr>
          <p:cNvSpPr txBox="1"/>
          <p:nvPr/>
        </p:nvSpPr>
        <p:spPr>
          <a:xfrm>
            <a:off x="11138036" y="3001870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</a:t>
            </a:r>
            <a:endParaRPr lang="ta-IN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1064CDF-7A0B-4B49-8DF5-BF7CE05FA20B}"/>
              </a:ext>
            </a:extLst>
          </p:cNvPr>
          <p:cNvSpPr txBox="1"/>
          <p:nvPr/>
        </p:nvSpPr>
        <p:spPr>
          <a:xfrm>
            <a:off x="6965902" y="3317703"/>
            <a:ext cx="157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Inverting Input</a:t>
            </a:r>
            <a:endParaRPr lang="ta-IN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EA9E10A-3205-4529-B5B8-59B6D18EEE40}"/>
              </a:ext>
            </a:extLst>
          </p:cNvPr>
          <p:cNvSpPr txBox="1"/>
          <p:nvPr/>
        </p:nvSpPr>
        <p:spPr>
          <a:xfrm>
            <a:off x="7035200" y="2365696"/>
            <a:ext cx="14641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Non Inverting</a:t>
            </a:r>
          </a:p>
          <a:p>
            <a:r>
              <a:rPr lang="en-US" dirty="0"/>
              <a:t>Input</a:t>
            </a:r>
            <a:endParaRPr lang="ta-IN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8661425-81EE-43C3-A4F3-9B5884891590}"/>
              </a:ext>
            </a:extLst>
          </p:cNvPr>
          <p:cNvSpPr txBox="1"/>
          <p:nvPr/>
        </p:nvSpPr>
        <p:spPr>
          <a:xfrm>
            <a:off x="9405476" y="5376217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V</a:t>
            </a:r>
            <a:endParaRPr lang="ta-IN" dirty="0"/>
          </a:p>
        </p:txBody>
      </p:sp>
    </p:spTree>
    <p:extLst>
      <p:ext uri="{BB962C8B-B14F-4D97-AF65-F5344CB8AC3E}">
        <p14:creationId xmlns:p14="http://schemas.microsoft.com/office/powerpoint/2010/main" val="6407644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C1DD5-3F73-4BA0-A6D8-7513C45E0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amplifier?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8243E-B6CF-4A23-8132-10FB158B8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607" y="1421036"/>
            <a:ext cx="3982542" cy="4691063"/>
          </a:xfrm>
        </p:spPr>
        <p:txBody>
          <a:bodyPr/>
          <a:lstStyle/>
          <a:p>
            <a:pPr marL="285750" indent="-285750"/>
            <a:r>
              <a:rPr lang="en-US" dirty="0"/>
              <a:t>Rs – Source Resistance</a:t>
            </a:r>
          </a:p>
          <a:p>
            <a:pPr marL="285750" indent="-285750"/>
            <a:r>
              <a:rPr lang="en-US" dirty="0"/>
              <a:t>RL – Load Resistance</a:t>
            </a:r>
          </a:p>
          <a:p>
            <a:pPr marL="285750" indent="-285750"/>
            <a:r>
              <a:rPr lang="en-US" dirty="0"/>
              <a:t>Vs – Source Voltage</a:t>
            </a:r>
          </a:p>
          <a:p>
            <a:pPr marL="285750" indent="-285750"/>
            <a:r>
              <a:rPr lang="en-US" dirty="0"/>
              <a:t>Vo – Output Voltage</a:t>
            </a:r>
          </a:p>
          <a:p>
            <a:pPr marL="285750" indent="-285750"/>
            <a:r>
              <a:rPr lang="en-US" dirty="0"/>
              <a:t>Vo = Gain * Vs</a:t>
            </a:r>
            <a:endParaRPr lang="ta-IN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54CE6FE-B0F9-461D-95AD-F51112824AA3}"/>
              </a:ext>
            </a:extLst>
          </p:cNvPr>
          <p:cNvCxnSpPr/>
          <p:nvPr/>
        </p:nvCxnSpPr>
        <p:spPr>
          <a:xfrm>
            <a:off x="5753686" y="2747240"/>
            <a:ext cx="1026941" cy="4041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6683B10-22E4-45C7-AD5A-E2F3F83BF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0627" y="2612632"/>
            <a:ext cx="579834" cy="2692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2DBA57-1949-4A6C-BD61-47C50B109341}"/>
              </a:ext>
            </a:extLst>
          </p:cNvPr>
          <p:cNvSpPr txBox="1"/>
          <p:nvPr/>
        </p:nvSpPr>
        <p:spPr>
          <a:xfrm>
            <a:off x="7947608" y="2592706"/>
            <a:ext cx="1631853" cy="1938992"/>
          </a:xfrm>
          <a:prstGeom prst="rect">
            <a:avLst/>
          </a:prstGeom>
          <a:noFill/>
          <a:ln>
            <a:solidFill>
              <a:schemeClr val="dk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  </a:t>
            </a:r>
          </a:p>
          <a:p>
            <a:r>
              <a:rPr lang="en-US" sz="2400" dirty="0"/>
              <a:t>  Amplifier</a:t>
            </a:r>
          </a:p>
          <a:p>
            <a:r>
              <a:rPr lang="en-US" sz="2400" dirty="0"/>
              <a:t>  </a:t>
            </a:r>
          </a:p>
          <a:p>
            <a:endParaRPr lang="en-US" sz="2400" dirty="0"/>
          </a:p>
          <a:p>
            <a:r>
              <a:rPr lang="en-US" sz="2400" dirty="0"/>
              <a:t>  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95C2D3E-C8FD-493A-8459-02C4A7B1DC77}"/>
              </a:ext>
            </a:extLst>
          </p:cNvPr>
          <p:cNvCxnSpPr/>
          <p:nvPr/>
        </p:nvCxnSpPr>
        <p:spPr>
          <a:xfrm>
            <a:off x="7313924" y="2727314"/>
            <a:ext cx="619616" cy="0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1B458F7-6A9A-4F6D-A857-7413918B4AB0}"/>
              </a:ext>
            </a:extLst>
          </p:cNvPr>
          <p:cNvCxnSpPr/>
          <p:nvPr/>
        </p:nvCxnSpPr>
        <p:spPr>
          <a:xfrm flipV="1">
            <a:off x="9621918" y="2811454"/>
            <a:ext cx="693553" cy="14068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7B7E1696-8D0D-4B04-9852-2C8A36C2545E}"/>
              </a:ext>
            </a:extLst>
          </p:cNvPr>
          <p:cNvSpPr/>
          <p:nvPr/>
        </p:nvSpPr>
        <p:spPr>
          <a:xfrm>
            <a:off x="10297552" y="2747240"/>
            <a:ext cx="88417" cy="134608"/>
          </a:xfrm>
          <a:prstGeom prst="flowChartConnector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3431BB-5411-4F14-9F8F-F8C26BF03D1B}"/>
              </a:ext>
            </a:extLst>
          </p:cNvPr>
          <p:cNvSpPr txBox="1"/>
          <p:nvPr/>
        </p:nvSpPr>
        <p:spPr>
          <a:xfrm>
            <a:off x="6810838" y="2250584"/>
            <a:ext cx="675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22CB6C-7EDD-471F-B15D-607B0C87B172}"/>
              </a:ext>
            </a:extLst>
          </p:cNvPr>
          <p:cNvSpPr txBox="1"/>
          <p:nvPr/>
        </p:nvSpPr>
        <p:spPr>
          <a:xfrm>
            <a:off x="5108336" y="3112679"/>
            <a:ext cx="675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E6A469-3021-4799-8213-D504E1ED9CD9}"/>
              </a:ext>
            </a:extLst>
          </p:cNvPr>
          <p:cNvSpPr txBox="1"/>
          <p:nvPr/>
        </p:nvSpPr>
        <p:spPr>
          <a:xfrm>
            <a:off x="9810221" y="2427049"/>
            <a:ext cx="675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Vo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42E21A8-C4DC-4862-BF8B-A449E52C2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7738" y="2747240"/>
            <a:ext cx="457300" cy="111787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34F9373-0572-4AC7-BF27-362A3D1FE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0079268" y="3417420"/>
            <a:ext cx="579834" cy="170043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A33FA97-EF02-4110-8E2B-8E23D7DFFE3A}"/>
              </a:ext>
            </a:extLst>
          </p:cNvPr>
          <p:cNvCxnSpPr>
            <a:cxnSpLocks/>
          </p:cNvCxnSpPr>
          <p:nvPr/>
        </p:nvCxnSpPr>
        <p:spPr>
          <a:xfrm flipH="1">
            <a:off x="10341760" y="2907869"/>
            <a:ext cx="8774" cy="318954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2ACBB64-EF18-4421-BA07-6D836B3BC4E4}"/>
              </a:ext>
            </a:extLst>
          </p:cNvPr>
          <p:cNvCxnSpPr/>
          <p:nvPr/>
        </p:nvCxnSpPr>
        <p:spPr>
          <a:xfrm flipH="1">
            <a:off x="10383287" y="3722737"/>
            <a:ext cx="5366" cy="535630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D899A4AE-837E-43AE-8377-E0ABC2DEB8E1}"/>
              </a:ext>
            </a:extLst>
          </p:cNvPr>
          <p:cNvSpPr/>
          <p:nvPr/>
        </p:nvSpPr>
        <p:spPr>
          <a:xfrm>
            <a:off x="10322177" y="4222800"/>
            <a:ext cx="112644" cy="104332"/>
          </a:xfrm>
          <a:prstGeom prst="flowChartConnector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      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058E0E6-0192-4FD3-B71D-74C584134299}"/>
              </a:ext>
            </a:extLst>
          </p:cNvPr>
          <p:cNvCxnSpPr>
            <a:cxnSpLocks/>
            <a:endCxn id="18" idx="2"/>
          </p:cNvCxnSpPr>
          <p:nvPr/>
        </p:nvCxnSpPr>
        <p:spPr>
          <a:xfrm flipV="1">
            <a:off x="9569007" y="4274966"/>
            <a:ext cx="753170" cy="14996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F465238-25F8-46D9-BDBA-D7648AFEB7EB}"/>
              </a:ext>
            </a:extLst>
          </p:cNvPr>
          <p:cNvCxnSpPr/>
          <p:nvPr/>
        </p:nvCxnSpPr>
        <p:spPr>
          <a:xfrm>
            <a:off x="5766388" y="3722737"/>
            <a:ext cx="0" cy="604395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B8F9625-6B63-4200-9F00-8BC2C7A9DC1C}"/>
              </a:ext>
            </a:extLst>
          </p:cNvPr>
          <p:cNvCxnSpPr/>
          <p:nvPr/>
        </p:nvCxnSpPr>
        <p:spPr>
          <a:xfrm>
            <a:off x="5753686" y="4327132"/>
            <a:ext cx="2193922" cy="0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Flowchart: Connector 22">
            <a:extLst>
              <a:ext uri="{FF2B5EF4-FFF2-40B4-BE49-F238E27FC236}">
                <a16:creationId xmlns:a16="http://schemas.microsoft.com/office/drawing/2014/main" id="{50412C9A-831D-4518-B683-A761767D207F}"/>
              </a:ext>
            </a:extLst>
          </p:cNvPr>
          <p:cNvSpPr/>
          <p:nvPr/>
        </p:nvSpPr>
        <p:spPr>
          <a:xfrm>
            <a:off x="7657656" y="4283125"/>
            <a:ext cx="86749" cy="139201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lowchart: Connector 23">
            <a:extLst>
              <a:ext uri="{FF2B5EF4-FFF2-40B4-BE49-F238E27FC236}">
                <a16:creationId xmlns:a16="http://schemas.microsoft.com/office/drawing/2014/main" id="{E30145A6-D7F8-4A6A-B61A-5168F93B3F09}"/>
              </a:ext>
            </a:extLst>
          </p:cNvPr>
          <p:cNvSpPr/>
          <p:nvPr/>
        </p:nvSpPr>
        <p:spPr>
          <a:xfrm>
            <a:off x="7744405" y="2650015"/>
            <a:ext cx="104334" cy="154597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8E5827A-1302-499B-927C-7345E1259671}"/>
              </a:ext>
            </a:extLst>
          </p:cNvPr>
          <p:cNvSpPr txBox="1"/>
          <p:nvPr/>
        </p:nvSpPr>
        <p:spPr>
          <a:xfrm>
            <a:off x="10456838" y="3200802"/>
            <a:ext cx="675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  <a:r>
              <a:rPr lang="en-US" baseline="-25000" dirty="0"/>
              <a:t>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3020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F15D1-728A-43F9-800C-A6BFA5FF3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7113"/>
            <a:ext cx="10515600" cy="1053566"/>
          </a:xfrm>
        </p:spPr>
        <p:txBody>
          <a:bodyPr/>
          <a:lstStyle/>
          <a:p>
            <a:r>
              <a:rPr lang="en-US" dirty="0"/>
              <a:t>Amplifier – Equivalent Circuit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33F14-4AC8-40B9-AD24-F96FF7810B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900" y="1584325"/>
            <a:ext cx="4798854" cy="4435475"/>
          </a:xfrm>
        </p:spPr>
        <p:txBody>
          <a:bodyPr/>
          <a:lstStyle/>
          <a:p>
            <a:r>
              <a:rPr lang="en-US" dirty="0"/>
              <a:t>R</a:t>
            </a:r>
            <a:r>
              <a:rPr lang="en-US" baseline="-25000" dirty="0"/>
              <a:t>in</a:t>
            </a:r>
            <a:r>
              <a:rPr lang="en-US" dirty="0"/>
              <a:t> – Input Resistance</a:t>
            </a:r>
          </a:p>
          <a:p>
            <a:r>
              <a:rPr lang="en-US" dirty="0"/>
              <a:t>R</a:t>
            </a:r>
            <a:r>
              <a:rPr lang="en-US" baseline="-25000" dirty="0"/>
              <a:t>out</a:t>
            </a:r>
            <a:r>
              <a:rPr lang="en-US" dirty="0"/>
              <a:t> – output Resistance</a:t>
            </a:r>
          </a:p>
          <a:p>
            <a:r>
              <a:rPr lang="en-US" dirty="0"/>
              <a:t>V</a:t>
            </a:r>
            <a:r>
              <a:rPr lang="en-US" baseline="-25000" dirty="0"/>
              <a:t>in</a:t>
            </a:r>
            <a:r>
              <a:rPr lang="en-US" dirty="0"/>
              <a:t> – Voltage across R</a:t>
            </a:r>
            <a:r>
              <a:rPr lang="en-US" baseline="-25000" dirty="0"/>
              <a:t>in  </a:t>
            </a:r>
            <a:r>
              <a:rPr lang="en-US" dirty="0"/>
              <a:t>input to the amplifier</a:t>
            </a:r>
          </a:p>
          <a:p>
            <a:pPr lvl="1"/>
            <a:r>
              <a:rPr lang="en-US" dirty="0"/>
              <a:t>Fraction of Vs</a:t>
            </a:r>
          </a:p>
          <a:p>
            <a:r>
              <a:rPr lang="en-US" dirty="0"/>
              <a:t>A – Voltage Gain</a:t>
            </a:r>
          </a:p>
          <a:p>
            <a:pPr marL="0" indent="0">
              <a:buNone/>
            </a:pPr>
            <a:endParaRPr lang="en-US" dirty="0"/>
          </a:p>
          <a:p>
            <a:endParaRPr lang="ta-IN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492F7D8-2F9D-47EE-9528-1CD877B5B3F9}"/>
              </a:ext>
            </a:extLst>
          </p:cNvPr>
          <p:cNvCxnSpPr/>
          <p:nvPr/>
        </p:nvCxnSpPr>
        <p:spPr>
          <a:xfrm>
            <a:off x="6258784" y="2874240"/>
            <a:ext cx="1026941" cy="4041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E02C077C-6ECA-4839-B430-3C893A1E29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5725" y="2739632"/>
            <a:ext cx="579834" cy="26921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D7558E2-7AA7-4C1F-B879-82F86B722905}"/>
              </a:ext>
            </a:extLst>
          </p:cNvPr>
          <p:cNvCxnSpPr/>
          <p:nvPr/>
        </p:nvCxnSpPr>
        <p:spPr>
          <a:xfrm>
            <a:off x="7819022" y="2854314"/>
            <a:ext cx="619616" cy="0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9D01816-9FB7-44B0-9542-B5180BE5A871}"/>
              </a:ext>
            </a:extLst>
          </p:cNvPr>
          <p:cNvCxnSpPr/>
          <p:nvPr/>
        </p:nvCxnSpPr>
        <p:spPr>
          <a:xfrm flipV="1">
            <a:off x="10194214" y="2953424"/>
            <a:ext cx="803353" cy="13469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26570D40-4FE4-4EFB-8835-6CA8A01BCDC8}"/>
              </a:ext>
            </a:extLst>
          </p:cNvPr>
          <p:cNvSpPr/>
          <p:nvPr/>
        </p:nvSpPr>
        <p:spPr>
          <a:xfrm>
            <a:off x="10981223" y="2885925"/>
            <a:ext cx="119615" cy="18794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518B2E-A989-4176-B784-113E380AA747}"/>
              </a:ext>
            </a:extLst>
          </p:cNvPr>
          <p:cNvSpPr txBox="1"/>
          <p:nvPr/>
        </p:nvSpPr>
        <p:spPr>
          <a:xfrm>
            <a:off x="7315936" y="2377584"/>
            <a:ext cx="675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Rs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F887C7-42F4-46A1-9A11-715C4162189D}"/>
              </a:ext>
            </a:extLst>
          </p:cNvPr>
          <p:cNvSpPr txBox="1"/>
          <p:nvPr/>
        </p:nvSpPr>
        <p:spPr>
          <a:xfrm>
            <a:off x="5613434" y="3239679"/>
            <a:ext cx="675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ED15A9-E7F7-4757-9680-CDE0EAC412C4}"/>
              </a:ext>
            </a:extLst>
          </p:cNvPr>
          <p:cNvSpPr txBox="1"/>
          <p:nvPr/>
        </p:nvSpPr>
        <p:spPr>
          <a:xfrm>
            <a:off x="10996736" y="3509640"/>
            <a:ext cx="675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L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D4A2AF9-A537-4B90-9F80-DB9FD47DE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2836" y="2874240"/>
            <a:ext cx="457300" cy="11178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733F446-958F-4C43-A201-F423EC109D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48721" y="3363934"/>
            <a:ext cx="579834" cy="269216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63C9DE8-63C3-4F6D-B010-61B9E6A6BF68}"/>
              </a:ext>
            </a:extLst>
          </p:cNvPr>
          <p:cNvCxnSpPr/>
          <p:nvPr/>
        </p:nvCxnSpPr>
        <p:spPr>
          <a:xfrm>
            <a:off x="8438638" y="2874240"/>
            <a:ext cx="0" cy="374573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3117C42-5A5B-4440-80FB-CBB3F9F2B032}"/>
              </a:ext>
            </a:extLst>
          </p:cNvPr>
          <p:cNvCxnSpPr>
            <a:stCxn id="14" idx="3"/>
          </p:cNvCxnSpPr>
          <p:nvPr/>
        </p:nvCxnSpPr>
        <p:spPr>
          <a:xfrm>
            <a:off x="8438638" y="3788459"/>
            <a:ext cx="0" cy="653179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80000762-E85B-4575-A26D-41CA1D430A3A}"/>
              </a:ext>
            </a:extLst>
          </p:cNvPr>
          <p:cNvSpPr/>
          <p:nvPr/>
        </p:nvSpPr>
        <p:spPr>
          <a:xfrm>
            <a:off x="10628016" y="4441638"/>
            <a:ext cx="132112" cy="105110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2A68593-2A89-4966-B587-78E8FB520BD2}"/>
              </a:ext>
            </a:extLst>
          </p:cNvPr>
          <p:cNvCxnSpPr>
            <a:cxnSpLocks/>
            <a:stCxn id="17" idx="5"/>
          </p:cNvCxnSpPr>
          <p:nvPr/>
        </p:nvCxnSpPr>
        <p:spPr>
          <a:xfrm>
            <a:off x="10740781" y="4531355"/>
            <a:ext cx="785967" cy="2206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78DFB16-B9AE-46B5-B9B4-18D00F413049}"/>
              </a:ext>
            </a:extLst>
          </p:cNvPr>
          <p:cNvCxnSpPr/>
          <p:nvPr/>
        </p:nvCxnSpPr>
        <p:spPr>
          <a:xfrm>
            <a:off x="6271486" y="3849737"/>
            <a:ext cx="0" cy="604395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1C9144B-6D10-472F-971B-ADC90F04EAF8}"/>
              </a:ext>
            </a:extLst>
          </p:cNvPr>
          <p:cNvCxnSpPr/>
          <p:nvPr/>
        </p:nvCxnSpPr>
        <p:spPr>
          <a:xfrm>
            <a:off x="6258784" y="4454132"/>
            <a:ext cx="2193922" cy="0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57CDD36-F279-4702-AE43-1472C61F7F59}"/>
              </a:ext>
            </a:extLst>
          </p:cNvPr>
          <p:cNvSpPr txBox="1"/>
          <p:nvPr/>
        </p:nvSpPr>
        <p:spPr>
          <a:xfrm>
            <a:off x="8527575" y="3299912"/>
            <a:ext cx="675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  <a:r>
              <a:rPr lang="en-US" baseline="-25000" dirty="0"/>
              <a:t>in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CAB75A3-0401-44E2-9694-E2F6F0475AFB}"/>
              </a:ext>
            </a:extLst>
          </p:cNvPr>
          <p:cNvSpPr txBox="1"/>
          <p:nvPr/>
        </p:nvSpPr>
        <p:spPr>
          <a:xfrm>
            <a:off x="7941688" y="3286562"/>
            <a:ext cx="675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in</a:t>
            </a:r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418229D-CE5A-4FE6-A9A9-BB0C56C44B9A}"/>
              </a:ext>
            </a:extLst>
          </p:cNvPr>
          <p:cNvCxnSpPr/>
          <p:nvPr/>
        </p:nvCxnSpPr>
        <p:spPr>
          <a:xfrm>
            <a:off x="8000167" y="2377584"/>
            <a:ext cx="7731" cy="2742222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6012502-D753-48D7-97C3-4D5C03052131}"/>
              </a:ext>
            </a:extLst>
          </p:cNvPr>
          <p:cNvCxnSpPr/>
          <p:nvPr/>
        </p:nvCxnSpPr>
        <p:spPr>
          <a:xfrm>
            <a:off x="7966405" y="2377584"/>
            <a:ext cx="2348914" cy="0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76377C7-0330-43BB-B675-EF704BEC9B42}"/>
              </a:ext>
            </a:extLst>
          </p:cNvPr>
          <p:cNvCxnSpPr/>
          <p:nvPr/>
        </p:nvCxnSpPr>
        <p:spPr>
          <a:xfrm>
            <a:off x="7991185" y="5109400"/>
            <a:ext cx="2324134" cy="10406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2022718-DD1E-4B53-9316-BF38671F4CC2}"/>
              </a:ext>
            </a:extLst>
          </p:cNvPr>
          <p:cNvCxnSpPr/>
          <p:nvPr/>
        </p:nvCxnSpPr>
        <p:spPr>
          <a:xfrm>
            <a:off x="10315319" y="2377584"/>
            <a:ext cx="0" cy="2731816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03411F8-C3AE-446D-9628-E1A22F44605C}"/>
              </a:ext>
            </a:extLst>
          </p:cNvPr>
          <p:cNvCxnSpPr/>
          <p:nvPr/>
        </p:nvCxnSpPr>
        <p:spPr>
          <a:xfrm>
            <a:off x="11544526" y="2923381"/>
            <a:ext cx="0" cy="604395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090BA1F-9EB6-4E35-A871-9DDAAF4C5F8F}"/>
              </a:ext>
            </a:extLst>
          </p:cNvPr>
          <p:cNvCxnSpPr/>
          <p:nvPr/>
        </p:nvCxnSpPr>
        <p:spPr>
          <a:xfrm>
            <a:off x="11526748" y="4017854"/>
            <a:ext cx="0" cy="528894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0DB15D1E-F409-41E2-A2ED-C031604ED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1265999" y="3659251"/>
            <a:ext cx="579834" cy="26921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81FB9BF-1197-4E0F-8D7F-B25793818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7855" y="2792310"/>
            <a:ext cx="579834" cy="26921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7432B40-5121-4114-87D5-F0479473897E}"/>
              </a:ext>
            </a:extLst>
          </p:cNvPr>
          <p:cNvCxnSpPr>
            <a:cxnSpLocks/>
            <a:endCxn id="17" idx="3"/>
          </p:cNvCxnSpPr>
          <p:nvPr/>
        </p:nvCxnSpPr>
        <p:spPr>
          <a:xfrm flipV="1">
            <a:off x="9403927" y="4531355"/>
            <a:ext cx="1243436" cy="2206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CB9CE04-E23D-4DD4-BB25-B98049EB766F}"/>
              </a:ext>
            </a:extLst>
          </p:cNvPr>
          <p:cNvCxnSpPr/>
          <p:nvPr/>
        </p:nvCxnSpPr>
        <p:spPr>
          <a:xfrm flipV="1">
            <a:off x="11081930" y="2939161"/>
            <a:ext cx="461521" cy="11148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97378C9-13EF-4F50-B367-D313196C3158}"/>
              </a:ext>
            </a:extLst>
          </p:cNvPr>
          <p:cNvCxnSpPr/>
          <p:nvPr/>
        </p:nvCxnSpPr>
        <p:spPr>
          <a:xfrm flipV="1">
            <a:off x="9416587" y="2923381"/>
            <a:ext cx="328548" cy="14100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Diamond 33">
            <a:extLst>
              <a:ext uri="{FF2B5EF4-FFF2-40B4-BE49-F238E27FC236}">
                <a16:creationId xmlns:a16="http://schemas.microsoft.com/office/drawing/2014/main" id="{2FF1DB80-ED59-4AAC-9D15-B3A00CBBD093}"/>
              </a:ext>
            </a:extLst>
          </p:cNvPr>
          <p:cNvSpPr/>
          <p:nvPr/>
        </p:nvSpPr>
        <p:spPr>
          <a:xfrm>
            <a:off x="9169151" y="3392958"/>
            <a:ext cx="469552" cy="432106"/>
          </a:xfrm>
          <a:prstGeom prst="diamond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B2E4F46-2B97-47C6-AA8A-F5D57552FE7C}"/>
              </a:ext>
            </a:extLst>
          </p:cNvPr>
          <p:cNvCxnSpPr/>
          <p:nvPr/>
        </p:nvCxnSpPr>
        <p:spPr>
          <a:xfrm>
            <a:off x="9403927" y="2944735"/>
            <a:ext cx="0" cy="479610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1F5BB3F-0E11-4173-A75C-C5881F626B99}"/>
              </a:ext>
            </a:extLst>
          </p:cNvPr>
          <p:cNvCxnSpPr/>
          <p:nvPr/>
        </p:nvCxnSpPr>
        <p:spPr>
          <a:xfrm>
            <a:off x="9403927" y="3849737"/>
            <a:ext cx="12660" cy="683824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DFB8CB5-2E1B-4405-837D-FD91D07DBF1F}"/>
              </a:ext>
            </a:extLst>
          </p:cNvPr>
          <p:cNvSpPr txBox="1"/>
          <p:nvPr/>
        </p:nvSpPr>
        <p:spPr>
          <a:xfrm>
            <a:off x="11608499" y="3556614"/>
            <a:ext cx="583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  <a:r>
              <a:rPr lang="en-US" baseline="-25000" dirty="0"/>
              <a:t>L</a:t>
            </a:r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D98EBA6-4B4C-4966-869F-6D60B7997657}"/>
              </a:ext>
            </a:extLst>
          </p:cNvPr>
          <p:cNvSpPr txBox="1"/>
          <p:nvPr/>
        </p:nvSpPr>
        <p:spPr>
          <a:xfrm>
            <a:off x="9242393" y="3400691"/>
            <a:ext cx="583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8AEA895-3F09-484B-A483-0D79CA9C3A3F}"/>
              </a:ext>
            </a:extLst>
          </p:cNvPr>
          <p:cNvSpPr txBox="1"/>
          <p:nvPr/>
        </p:nvSpPr>
        <p:spPr>
          <a:xfrm>
            <a:off x="9509963" y="3905595"/>
            <a:ext cx="1035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</a:t>
            </a:r>
            <a:r>
              <a:rPr lang="en-US" sz="1400" dirty="0"/>
              <a:t>x</a:t>
            </a:r>
            <a:r>
              <a:rPr lang="en-US" dirty="0"/>
              <a:t> V</a:t>
            </a:r>
            <a:r>
              <a:rPr lang="en-US" baseline="-25000" dirty="0"/>
              <a:t>in</a:t>
            </a:r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00D3144-C082-4D73-B1EB-AD5B123DC36F}"/>
              </a:ext>
            </a:extLst>
          </p:cNvPr>
          <p:cNvSpPr txBox="1"/>
          <p:nvPr/>
        </p:nvSpPr>
        <p:spPr>
          <a:xfrm>
            <a:off x="9382825" y="319595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12CE2C7-566B-40B6-BE74-3C293C23A52A}"/>
              </a:ext>
            </a:extLst>
          </p:cNvPr>
          <p:cNvSpPr txBox="1"/>
          <p:nvPr/>
        </p:nvSpPr>
        <p:spPr>
          <a:xfrm>
            <a:off x="9448978" y="3629080"/>
            <a:ext cx="255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-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25E8036-D32A-4B63-BC3F-E2E33CBE8EA8}"/>
              </a:ext>
            </a:extLst>
          </p:cNvPr>
          <p:cNvSpPr txBox="1"/>
          <p:nvPr/>
        </p:nvSpPr>
        <p:spPr>
          <a:xfrm>
            <a:off x="9650147" y="2372756"/>
            <a:ext cx="675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  <a:r>
              <a:rPr lang="en-US" baseline="-25000" dirty="0"/>
              <a:t>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4068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95ADB-D3A1-4902-B4B8-EF0B3ED3B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0" y="241579"/>
            <a:ext cx="10515600" cy="947337"/>
          </a:xfrm>
        </p:spPr>
        <p:txBody>
          <a:bodyPr/>
          <a:lstStyle/>
          <a:p>
            <a:r>
              <a:rPr lang="en-US" dirty="0"/>
              <a:t>Ideal </a:t>
            </a:r>
            <a:r>
              <a:rPr lang="en-US" dirty="0" err="1"/>
              <a:t>OpAmp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C746B-20B5-4388-BA4B-DDB561186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0" y="1397000"/>
            <a:ext cx="4890980" cy="5079999"/>
          </a:xfrm>
        </p:spPr>
        <p:txBody>
          <a:bodyPr/>
          <a:lstStyle/>
          <a:p>
            <a:r>
              <a:rPr lang="en-US" dirty="0"/>
              <a:t>Input Resistance Rin is infinity</a:t>
            </a:r>
          </a:p>
          <a:p>
            <a:r>
              <a:rPr lang="en-US" dirty="0"/>
              <a:t>Output Resistance Rout is zero</a:t>
            </a:r>
          </a:p>
          <a:p>
            <a:r>
              <a:rPr lang="en-US" dirty="0"/>
              <a:t>Amplifier Gain A is infinity</a:t>
            </a:r>
          </a:p>
          <a:p>
            <a:r>
              <a:rPr lang="en-US" dirty="0"/>
              <a:t>A – Open loop gain</a:t>
            </a:r>
          </a:p>
          <a:p>
            <a:endParaRPr lang="ta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FBB4FE-5FF3-4705-BEFB-E6C858368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9771" y="1690688"/>
            <a:ext cx="5061927" cy="40711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6C4726E-BAF4-445E-A427-7040531BD6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183342" y="3664546"/>
            <a:ext cx="585424" cy="2718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4EC731-BDBF-406A-908F-D08F47CCF3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5976" y="3553954"/>
            <a:ext cx="631844" cy="293365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E54B880-B58B-4F94-AF18-23A69D6901F8}"/>
              </a:ext>
            </a:extLst>
          </p:cNvPr>
          <p:cNvCxnSpPr>
            <a:cxnSpLocks/>
          </p:cNvCxnSpPr>
          <p:nvPr/>
        </p:nvCxnSpPr>
        <p:spPr>
          <a:xfrm>
            <a:off x="8091227" y="3426625"/>
            <a:ext cx="1524749" cy="222157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Diamond 7">
            <a:extLst>
              <a:ext uri="{FF2B5EF4-FFF2-40B4-BE49-F238E27FC236}">
                <a16:creationId xmlns:a16="http://schemas.microsoft.com/office/drawing/2014/main" id="{9E70E912-F890-49FE-ABA4-761E78059FEC}"/>
              </a:ext>
            </a:extLst>
          </p:cNvPr>
          <p:cNvSpPr/>
          <p:nvPr/>
        </p:nvSpPr>
        <p:spPr>
          <a:xfrm>
            <a:off x="7887659" y="3620491"/>
            <a:ext cx="469552" cy="536295"/>
          </a:xfrm>
          <a:prstGeom prst="diamond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7ED198-CF8C-4C55-A41A-ADD0A8CB6CAB}"/>
              </a:ext>
            </a:extLst>
          </p:cNvPr>
          <p:cNvCxnSpPr>
            <a:cxnSpLocks/>
          </p:cNvCxnSpPr>
          <p:nvPr/>
        </p:nvCxnSpPr>
        <p:spPr>
          <a:xfrm>
            <a:off x="8122435" y="4093164"/>
            <a:ext cx="0" cy="479610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EAB628C-7AA7-4933-9330-80EFCD9DD979}"/>
              </a:ext>
            </a:extLst>
          </p:cNvPr>
          <p:cNvCxnSpPr>
            <a:cxnSpLocks/>
          </p:cNvCxnSpPr>
          <p:nvPr/>
        </p:nvCxnSpPr>
        <p:spPr>
          <a:xfrm>
            <a:off x="8108233" y="3433572"/>
            <a:ext cx="0" cy="204651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EAED7CA-4B34-4587-80E2-541A2D8968EA}"/>
              </a:ext>
            </a:extLst>
          </p:cNvPr>
          <p:cNvSpPr txBox="1"/>
          <p:nvPr/>
        </p:nvSpPr>
        <p:spPr>
          <a:xfrm>
            <a:off x="7972394" y="3569483"/>
            <a:ext cx="300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A978CA-8957-4714-AE2B-5EB7D88A7050}"/>
              </a:ext>
            </a:extLst>
          </p:cNvPr>
          <p:cNvSpPr txBox="1"/>
          <p:nvPr/>
        </p:nvSpPr>
        <p:spPr>
          <a:xfrm>
            <a:off x="8000303" y="3834330"/>
            <a:ext cx="255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-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F5B38B1-D8A7-4F60-99F7-9DA70E2FBD1A}"/>
              </a:ext>
            </a:extLst>
          </p:cNvPr>
          <p:cNvCxnSpPr>
            <a:cxnSpLocks/>
          </p:cNvCxnSpPr>
          <p:nvPr/>
        </p:nvCxnSpPr>
        <p:spPr>
          <a:xfrm flipH="1">
            <a:off x="7128431" y="4725174"/>
            <a:ext cx="347623" cy="0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F04B4B0-6A79-4C73-8308-14FD900AE2E7}"/>
              </a:ext>
            </a:extLst>
          </p:cNvPr>
          <p:cNvCxnSpPr>
            <a:cxnSpLocks/>
          </p:cNvCxnSpPr>
          <p:nvPr/>
        </p:nvCxnSpPr>
        <p:spPr>
          <a:xfrm>
            <a:off x="7476054" y="2747354"/>
            <a:ext cx="0" cy="788543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EBFBABA-A3AC-4AE2-B3B4-94F265CB6338}"/>
              </a:ext>
            </a:extLst>
          </p:cNvPr>
          <p:cNvCxnSpPr>
            <a:cxnSpLocks/>
          </p:cNvCxnSpPr>
          <p:nvPr/>
        </p:nvCxnSpPr>
        <p:spPr>
          <a:xfrm>
            <a:off x="7476054" y="4068028"/>
            <a:ext cx="0" cy="657146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D99C772-38B2-438E-9F31-EAA9B897AB24}"/>
              </a:ext>
            </a:extLst>
          </p:cNvPr>
          <p:cNvCxnSpPr>
            <a:cxnSpLocks/>
          </p:cNvCxnSpPr>
          <p:nvPr/>
        </p:nvCxnSpPr>
        <p:spPr>
          <a:xfrm>
            <a:off x="7112972" y="2721965"/>
            <a:ext cx="363082" cy="25389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2FC7D96-0C9C-4CC0-A038-A918BEF1E144}"/>
              </a:ext>
            </a:extLst>
          </p:cNvPr>
          <p:cNvSpPr txBox="1"/>
          <p:nvPr/>
        </p:nvSpPr>
        <p:spPr>
          <a:xfrm>
            <a:off x="6459730" y="2378022"/>
            <a:ext cx="3000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+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429C215-2323-4101-A9E7-F89BBA4C91EB}"/>
              </a:ext>
            </a:extLst>
          </p:cNvPr>
          <p:cNvSpPr txBox="1"/>
          <p:nvPr/>
        </p:nvSpPr>
        <p:spPr>
          <a:xfrm flipH="1">
            <a:off x="6507102" y="4572774"/>
            <a:ext cx="69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-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9DB322-E72B-4A8B-BC8D-D94216355E52}"/>
              </a:ext>
            </a:extLst>
          </p:cNvPr>
          <p:cNvSpPr txBox="1"/>
          <p:nvPr/>
        </p:nvSpPr>
        <p:spPr>
          <a:xfrm>
            <a:off x="9292904" y="3200151"/>
            <a:ext cx="625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Rout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E357960-2BC6-4738-9DF1-53AB5B91545F}"/>
              </a:ext>
            </a:extLst>
          </p:cNvPr>
          <p:cNvSpPr txBox="1"/>
          <p:nvPr/>
        </p:nvSpPr>
        <p:spPr>
          <a:xfrm>
            <a:off x="6099659" y="4420444"/>
            <a:ext cx="432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Vn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644226-B2E6-49C2-B9A3-D5101E3C023C}"/>
              </a:ext>
            </a:extLst>
          </p:cNvPr>
          <p:cNvSpPr txBox="1"/>
          <p:nvPr/>
        </p:nvSpPr>
        <p:spPr>
          <a:xfrm>
            <a:off x="6222212" y="2492674"/>
            <a:ext cx="432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Vp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31278A2-B2B1-49F5-8F36-13B2199E5D09}"/>
              </a:ext>
            </a:extLst>
          </p:cNvPr>
          <p:cNvSpPr txBox="1"/>
          <p:nvPr/>
        </p:nvSpPr>
        <p:spPr>
          <a:xfrm>
            <a:off x="8357512" y="3770273"/>
            <a:ext cx="689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A*</a:t>
            </a:r>
            <a:r>
              <a:rPr lang="en-US" dirty="0" err="1"/>
              <a:t>Vd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5411F32-9CA5-4B0F-919B-AB6793448DE9}"/>
              </a:ext>
            </a:extLst>
          </p:cNvPr>
          <p:cNvSpPr txBox="1"/>
          <p:nvPr/>
        </p:nvSpPr>
        <p:spPr>
          <a:xfrm>
            <a:off x="7445214" y="3180154"/>
            <a:ext cx="645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Rin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821DF71-9697-4477-8062-3E770516BF8D}"/>
              </a:ext>
            </a:extLst>
          </p:cNvPr>
          <p:cNvCxnSpPr>
            <a:cxnSpLocks/>
          </p:cNvCxnSpPr>
          <p:nvPr/>
        </p:nvCxnSpPr>
        <p:spPr>
          <a:xfrm>
            <a:off x="10166046" y="3700637"/>
            <a:ext cx="444902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40C64A3-B090-4150-8245-3CEB4F061A15}"/>
              </a:ext>
            </a:extLst>
          </p:cNvPr>
          <p:cNvSpPr txBox="1"/>
          <p:nvPr/>
        </p:nvSpPr>
        <p:spPr>
          <a:xfrm>
            <a:off x="9292904" y="5488430"/>
            <a:ext cx="625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V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BE0F1FF-B4FC-4A0B-A430-686941831E72}"/>
              </a:ext>
            </a:extLst>
          </p:cNvPr>
          <p:cNvSpPr txBox="1"/>
          <p:nvPr/>
        </p:nvSpPr>
        <p:spPr>
          <a:xfrm>
            <a:off x="9153952" y="1539457"/>
            <a:ext cx="571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 V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9554E77F-EB36-46F3-9360-E4DA993E46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585" y="4183679"/>
            <a:ext cx="215699" cy="567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1939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D05A2-A3FA-4FFD-9E52-6F3CC3C8D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9426"/>
          </a:xfrm>
        </p:spPr>
        <p:txBody>
          <a:bodyPr/>
          <a:lstStyle/>
          <a:p>
            <a:r>
              <a:rPr lang="en-US" dirty="0"/>
              <a:t>Negative Feedback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8BD3B-481C-4999-8A9A-4178AAEB21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439" y="1295400"/>
            <a:ext cx="10515600" cy="2217445"/>
          </a:xfrm>
        </p:spPr>
        <p:txBody>
          <a:bodyPr>
            <a:normAutofit/>
          </a:bodyPr>
          <a:lstStyle/>
          <a:p>
            <a:r>
              <a:rPr lang="en-US" dirty="0"/>
              <a:t>Connect the output of the </a:t>
            </a:r>
            <a:r>
              <a:rPr lang="en-US" dirty="0" err="1"/>
              <a:t>Opamp</a:t>
            </a:r>
            <a:r>
              <a:rPr lang="en-US" dirty="0"/>
              <a:t> to the inverting input</a:t>
            </a:r>
          </a:p>
          <a:p>
            <a:r>
              <a:rPr lang="en-US" dirty="0"/>
              <a:t>Input is connected to the inverting input</a:t>
            </a:r>
          </a:p>
          <a:p>
            <a:r>
              <a:rPr lang="en-US" dirty="0"/>
              <a:t>What is the relation between V</a:t>
            </a:r>
            <a:r>
              <a:rPr lang="en-US" baseline="-25000" dirty="0"/>
              <a:t>s   </a:t>
            </a:r>
            <a:r>
              <a:rPr lang="en-US" dirty="0"/>
              <a:t>and V</a:t>
            </a:r>
            <a:r>
              <a:rPr lang="en-US" baseline="-25000" dirty="0"/>
              <a:t>o</a:t>
            </a:r>
            <a:r>
              <a:rPr lang="en-US" dirty="0"/>
              <a:t> ?</a:t>
            </a:r>
          </a:p>
          <a:p>
            <a:r>
              <a:rPr lang="en-US" dirty="0"/>
              <a:t>What is the input voltage to </a:t>
            </a:r>
            <a:r>
              <a:rPr lang="en-US" dirty="0" err="1"/>
              <a:t>OpAmp</a:t>
            </a:r>
            <a:r>
              <a:rPr lang="en-US" dirty="0"/>
              <a:t>?  </a:t>
            </a:r>
            <a:r>
              <a:rPr lang="en-US" dirty="0" err="1"/>
              <a:t>Vp</a:t>
            </a:r>
            <a:r>
              <a:rPr lang="en-US" dirty="0"/>
              <a:t> – </a:t>
            </a:r>
            <a:r>
              <a:rPr lang="en-US" dirty="0" err="1"/>
              <a:t>Vn</a:t>
            </a:r>
            <a:endParaRPr lang="en-US" dirty="0"/>
          </a:p>
          <a:p>
            <a:pPr marL="0" indent="0">
              <a:buNone/>
            </a:pPr>
            <a:endParaRPr lang="ta-IN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B49D5BE-B7D5-4568-BBB7-644F58D04D0A}"/>
              </a:ext>
            </a:extLst>
          </p:cNvPr>
          <p:cNvCxnSpPr/>
          <p:nvPr/>
        </p:nvCxnSpPr>
        <p:spPr>
          <a:xfrm flipV="1">
            <a:off x="3551431" y="4917442"/>
            <a:ext cx="908488" cy="1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94260405-F887-402F-8CDA-B172DDF3A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851" y="4742611"/>
            <a:ext cx="813697" cy="377798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CDA4649-B3FD-40AB-B2C2-FDA113BAA4EA}"/>
              </a:ext>
            </a:extLst>
          </p:cNvPr>
          <p:cNvCxnSpPr/>
          <p:nvPr/>
        </p:nvCxnSpPr>
        <p:spPr>
          <a:xfrm>
            <a:off x="5217344" y="4917442"/>
            <a:ext cx="619616" cy="0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51CB7346-34BC-49E6-A518-BCAB34B6B75C}"/>
              </a:ext>
            </a:extLst>
          </p:cNvPr>
          <p:cNvSpPr/>
          <p:nvPr/>
        </p:nvSpPr>
        <p:spPr>
          <a:xfrm>
            <a:off x="8646816" y="5103757"/>
            <a:ext cx="98473" cy="122729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4F79225-179B-45C5-B116-857AC3A9D25B}"/>
              </a:ext>
            </a:extLst>
          </p:cNvPr>
          <p:cNvCxnSpPr/>
          <p:nvPr/>
        </p:nvCxnSpPr>
        <p:spPr>
          <a:xfrm flipV="1">
            <a:off x="5527152" y="4441482"/>
            <a:ext cx="0" cy="447824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8F30D57-3EF8-4727-8295-63C068C17190}"/>
              </a:ext>
            </a:extLst>
          </p:cNvPr>
          <p:cNvCxnSpPr/>
          <p:nvPr/>
        </p:nvCxnSpPr>
        <p:spPr>
          <a:xfrm flipV="1">
            <a:off x="5535702" y="4433433"/>
            <a:ext cx="908488" cy="1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9A413875-4712-4664-96E6-9556FDD05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3500" y="4244534"/>
            <a:ext cx="813697" cy="377798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E974B2-0B26-4AB4-96E6-47409259953E}"/>
              </a:ext>
            </a:extLst>
          </p:cNvPr>
          <p:cNvCxnSpPr/>
          <p:nvPr/>
        </p:nvCxnSpPr>
        <p:spPr>
          <a:xfrm flipV="1">
            <a:off x="7142383" y="4441482"/>
            <a:ext cx="908488" cy="1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11B058E-260C-4DD1-B4F9-5D2F4A7E3822}"/>
              </a:ext>
            </a:extLst>
          </p:cNvPr>
          <p:cNvCxnSpPr/>
          <p:nvPr/>
        </p:nvCxnSpPr>
        <p:spPr>
          <a:xfrm flipV="1">
            <a:off x="8050871" y="4441482"/>
            <a:ext cx="0" cy="723639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03D8BB61-13F8-4FD9-8E4C-81B07C4BE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414" y="5401451"/>
            <a:ext cx="368381" cy="1207237"/>
          </a:xfrm>
          <a:prstGeom prst="rect">
            <a:avLst/>
          </a:prstGeom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154EE3BE-2253-4E96-86F1-FE4D62E57953}"/>
              </a:ext>
            </a:extLst>
          </p:cNvPr>
          <p:cNvSpPr/>
          <p:nvPr/>
        </p:nvSpPr>
        <p:spPr>
          <a:xfrm rot="5400000">
            <a:off x="5731078" y="4892209"/>
            <a:ext cx="776537" cy="545827"/>
          </a:xfrm>
          <a:prstGeom prst="triangl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09FF89B-60E6-405F-9C7B-E7E066151452}"/>
              </a:ext>
            </a:extLst>
          </p:cNvPr>
          <p:cNvCxnSpPr/>
          <p:nvPr/>
        </p:nvCxnSpPr>
        <p:spPr>
          <a:xfrm flipV="1">
            <a:off x="5527152" y="5401451"/>
            <a:ext cx="319281" cy="25792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15B1B4D-5763-4DF3-B03C-F5391C5EEE1D}"/>
              </a:ext>
            </a:extLst>
          </p:cNvPr>
          <p:cNvCxnSpPr/>
          <p:nvPr/>
        </p:nvCxnSpPr>
        <p:spPr>
          <a:xfrm flipV="1">
            <a:off x="6392260" y="5165122"/>
            <a:ext cx="2254556" cy="2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1A52443-6CC0-4815-94B8-676754720F7C}"/>
              </a:ext>
            </a:extLst>
          </p:cNvPr>
          <p:cNvSpPr txBox="1"/>
          <p:nvPr/>
        </p:nvSpPr>
        <p:spPr>
          <a:xfrm>
            <a:off x="5832365" y="4732519"/>
            <a:ext cx="2081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-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7DE10B-BB7A-430D-AFB1-DA0CD07FCB2C}"/>
              </a:ext>
            </a:extLst>
          </p:cNvPr>
          <p:cNvSpPr txBox="1"/>
          <p:nvPr/>
        </p:nvSpPr>
        <p:spPr>
          <a:xfrm>
            <a:off x="5806099" y="512393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+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F024E13-BDCA-4B79-AD9E-119691F44DC7}"/>
              </a:ext>
            </a:extLst>
          </p:cNvPr>
          <p:cNvSpPr txBox="1"/>
          <p:nvPr/>
        </p:nvSpPr>
        <p:spPr>
          <a:xfrm>
            <a:off x="2894334" y="5282881"/>
            <a:ext cx="675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8ACFD63-3604-475B-866D-487FE88EA2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3735" y="5976645"/>
            <a:ext cx="486713" cy="81288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86231F6-6CE3-40D4-B8B3-B6377538DF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8442" y="4899777"/>
            <a:ext cx="457300" cy="111787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DE9F4B8-34CD-412F-9CB5-37AF65B10BB1}"/>
              </a:ext>
            </a:extLst>
          </p:cNvPr>
          <p:cNvSpPr txBox="1"/>
          <p:nvPr/>
        </p:nvSpPr>
        <p:spPr>
          <a:xfrm>
            <a:off x="4542095" y="4431391"/>
            <a:ext cx="675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</a:t>
            </a:r>
            <a:r>
              <a:rPr lang="en-US" baseline="-25000" dirty="0" err="1"/>
              <a:t>s</a:t>
            </a:r>
            <a:endParaRPr lang="en-US" baseline="-25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284DB16-71B3-4FF3-BAD5-0B5651F02054}"/>
              </a:ext>
            </a:extLst>
          </p:cNvPr>
          <p:cNvSpPr txBox="1"/>
          <p:nvPr/>
        </p:nvSpPr>
        <p:spPr>
          <a:xfrm>
            <a:off x="6444190" y="3949729"/>
            <a:ext cx="675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  <a:r>
              <a:rPr lang="en-US" baseline="-25000" dirty="0"/>
              <a:t>f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F6A7C3-D393-46CF-B091-86927B4CD67B}"/>
              </a:ext>
            </a:extLst>
          </p:cNvPr>
          <p:cNvSpPr txBox="1"/>
          <p:nvPr/>
        </p:nvSpPr>
        <p:spPr>
          <a:xfrm>
            <a:off x="8646816" y="5226486"/>
            <a:ext cx="675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</a:t>
            </a:r>
            <a:r>
              <a:rPr lang="en-US" b="1" baseline="-25000" dirty="0"/>
              <a:t>o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C14EF27-4958-4F07-AA1A-655B157D4DFE}"/>
              </a:ext>
            </a:extLst>
          </p:cNvPr>
          <p:cNvSpPr txBox="1"/>
          <p:nvPr/>
        </p:nvSpPr>
        <p:spPr>
          <a:xfrm>
            <a:off x="5437918" y="4842878"/>
            <a:ext cx="6752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/>
              <a:t>V</a:t>
            </a:r>
            <a:r>
              <a:rPr lang="en-US" sz="1400" b="1" baseline="-25000" dirty="0" err="1"/>
              <a:t>n</a:t>
            </a:r>
            <a:endParaRPr lang="en-US" sz="1400" b="1" baseline="-250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7980C44-08C5-4DA9-8D0C-3C4A5DD18C84}"/>
              </a:ext>
            </a:extLst>
          </p:cNvPr>
          <p:cNvSpPr txBox="1"/>
          <p:nvPr/>
        </p:nvSpPr>
        <p:spPr>
          <a:xfrm>
            <a:off x="5448990" y="5111001"/>
            <a:ext cx="6752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/>
              <a:t>V</a:t>
            </a:r>
            <a:r>
              <a:rPr lang="en-US" sz="1400" b="1" baseline="-25000" dirty="0" err="1"/>
              <a:t>p</a:t>
            </a:r>
            <a:endParaRPr lang="en-US" sz="1400" b="1" baseline="-25000" dirty="0"/>
          </a:p>
        </p:txBody>
      </p:sp>
    </p:spTree>
    <p:extLst>
      <p:ext uri="{BB962C8B-B14F-4D97-AF65-F5344CB8AC3E}">
        <p14:creationId xmlns:p14="http://schemas.microsoft.com/office/powerpoint/2010/main" val="25669534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008C7-B539-4960-9E87-E2BB71939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4482"/>
            <a:ext cx="10515600" cy="816208"/>
          </a:xfrm>
        </p:spPr>
        <p:txBody>
          <a:bodyPr/>
          <a:lstStyle/>
          <a:p>
            <a:r>
              <a:rPr lang="en-US" dirty="0" err="1"/>
              <a:t>Analysing</a:t>
            </a:r>
            <a:r>
              <a:rPr lang="en-US" dirty="0"/>
              <a:t> Ideal </a:t>
            </a:r>
            <a:r>
              <a:rPr lang="en-US" dirty="0" err="1"/>
              <a:t>OpAmp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B861C-C317-40C9-AB27-DFD46FD1C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5577"/>
            <a:ext cx="10515600" cy="234365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The inverting amplifier is equivalent to the below figure. How?</a:t>
            </a:r>
          </a:p>
          <a:p>
            <a:r>
              <a:rPr lang="en-US" dirty="0"/>
              <a:t>Simple circuit analysis will show that</a:t>
            </a:r>
          </a:p>
          <a:p>
            <a:pPr lvl="1"/>
            <a:r>
              <a:rPr lang="en-US" dirty="0"/>
              <a:t> </a:t>
            </a:r>
            <a:r>
              <a:rPr lang="en-US" dirty="0" err="1"/>
              <a:t>Vout</a:t>
            </a:r>
            <a:r>
              <a:rPr lang="en-US" dirty="0"/>
              <a:t> =  - [R</a:t>
            </a:r>
            <a:r>
              <a:rPr lang="en-US" baseline="-25000" dirty="0"/>
              <a:t>f</a:t>
            </a:r>
            <a:r>
              <a:rPr lang="en-US" dirty="0"/>
              <a:t>/(Rs)] * Vs</a:t>
            </a:r>
          </a:p>
          <a:p>
            <a:r>
              <a:rPr lang="en-US" dirty="0"/>
              <a:t>Output is inverted in sign compared to input</a:t>
            </a:r>
          </a:p>
          <a:p>
            <a:pPr lvl="1"/>
            <a:r>
              <a:rPr lang="en-US" dirty="0"/>
              <a:t>Inverting amplifier</a:t>
            </a:r>
          </a:p>
          <a:p>
            <a:r>
              <a:rPr lang="en-US" dirty="0"/>
              <a:t>Closed loop gain independent of the gain of </a:t>
            </a:r>
            <a:r>
              <a:rPr lang="en-US" dirty="0" err="1"/>
              <a:t>OpAmp</a:t>
            </a:r>
            <a:r>
              <a:rPr lang="en-US" dirty="0"/>
              <a:t>! </a:t>
            </a:r>
          </a:p>
          <a:p>
            <a:pPr lvl="1"/>
            <a:r>
              <a:rPr lang="en-US" dirty="0"/>
              <a:t>Chosen by adjusting the values of feedback resistance</a:t>
            </a:r>
            <a:endParaRPr lang="ta-IN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E4B2E96-E2F7-4CA4-9BF8-C65EB0785D28}"/>
              </a:ext>
            </a:extLst>
          </p:cNvPr>
          <p:cNvCxnSpPr/>
          <p:nvPr/>
        </p:nvCxnSpPr>
        <p:spPr>
          <a:xfrm flipV="1">
            <a:off x="3413810" y="4397718"/>
            <a:ext cx="908488" cy="1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EB9CAF7-851F-4772-89B6-31FE36972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8230" y="4222887"/>
            <a:ext cx="813697" cy="377798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83E0353-5BBB-4A98-B1AC-BDA13E473FBD}"/>
              </a:ext>
            </a:extLst>
          </p:cNvPr>
          <p:cNvCxnSpPr/>
          <p:nvPr/>
        </p:nvCxnSpPr>
        <p:spPr>
          <a:xfrm>
            <a:off x="5079723" y="4397718"/>
            <a:ext cx="619616" cy="0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D14726C0-CD3F-4FF4-A43A-C7BA6F96ECA0}"/>
              </a:ext>
            </a:extLst>
          </p:cNvPr>
          <p:cNvSpPr/>
          <p:nvPr/>
        </p:nvSpPr>
        <p:spPr>
          <a:xfrm>
            <a:off x="5699339" y="4349618"/>
            <a:ext cx="87963" cy="104330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A566249-2133-45B7-8BF8-DAB479117890}"/>
              </a:ext>
            </a:extLst>
          </p:cNvPr>
          <p:cNvCxnSpPr/>
          <p:nvPr/>
        </p:nvCxnSpPr>
        <p:spPr>
          <a:xfrm>
            <a:off x="7631680" y="4369582"/>
            <a:ext cx="619616" cy="0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62DB2764-672B-47A4-9A41-C7413AA19218}"/>
              </a:ext>
            </a:extLst>
          </p:cNvPr>
          <p:cNvSpPr/>
          <p:nvPr/>
        </p:nvSpPr>
        <p:spPr>
          <a:xfrm>
            <a:off x="8256108" y="4289057"/>
            <a:ext cx="98473" cy="122729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4E2A6B1-B856-4D63-8B1D-9DE4FEAE6EAC}"/>
              </a:ext>
            </a:extLst>
          </p:cNvPr>
          <p:cNvCxnSpPr/>
          <p:nvPr/>
        </p:nvCxnSpPr>
        <p:spPr>
          <a:xfrm flipV="1">
            <a:off x="5389531" y="3921758"/>
            <a:ext cx="0" cy="447824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D7B67F2-4C93-4F5D-A0CC-257640CC159D}"/>
              </a:ext>
            </a:extLst>
          </p:cNvPr>
          <p:cNvCxnSpPr>
            <a:endCxn id="12" idx="1"/>
          </p:cNvCxnSpPr>
          <p:nvPr/>
        </p:nvCxnSpPr>
        <p:spPr>
          <a:xfrm flipV="1">
            <a:off x="5389530" y="3913709"/>
            <a:ext cx="886349" cy="22672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0370A07B-0E6C-41FE-80B9-8CCE9EE2D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5879" y="3724810"/>
            <a:ext cx="813697" cy="377798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70D5C85-8696-48B5-A85E-4FC13B504E1D}"/>
              </a:ext>
            </a:extLst>
          </p:cNvPr>
          <p:cNvCxnSpPr/>
          <p:nvPr/>
        </p:nvCxnSpPr>
        <p:spPr>
          <a:xfrm flipV="1">
            <a:off x="7004762" y="3921758"/>
            <a:ext cx="908488" cy="1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687953B-D38E-4559-A8F2-20E30A165A0B}"/>
              </a:ext>
            </a:extLst>
          </p:cNvPr>
          <p:cNvCxnSpPr/>
          <p:nvPr/>
        </p:nvCxnSpPr>
        <p:spPr>
          <a:xfrm flipV="1">
            <a:off x="7913250" y="3921758"/>
            <a:ext cx="0" cy="447824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3D7D5A8-C21A-4EE8-9A3D-533266C57044}"/>
              </a:ext>
            </a:extLst>
          </p:cNvPr>
          <p:cNvCxnSpPr/>
          <p:nvPr/>
        </p:nvCxnSpPr>
        <p:spPr>
          <a:xfrm flipV="1">
            <a:off x="7631680" y="4369582"/>
            <a:ext cx="0" cy="447824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3874CC2F-76DE-4B7B-8ADD-F1CEAFBB89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6119" y="5309267"/>
            <a:ext cx="368381" cy="673266"/>
          </a:xfrm>
          <a:prstGeom prst="rect">
            <a:avLst/>
          </a:prstGeom>
        </p:spPr>
      </p:pic>
      <p:sp>
        <p:nvSpPr>
          <p:cNvPr id="17" name="Diamond 16">
            <a:extLst>
              <a:ext uri="{FF2B5EF4-FFF2-40B4-BE49-F238E27FC236}">
                <a16:creationId xmlns:a16="http://schemas.microsoft.com/office/drawing/2014/main" id="{985714ED-CB95-459A-859F-D1091A3F714F}"/>
              </a:ext>
            </a:extLst>
          </p:cNvPr>
          <p:cNvSpPr/>
          <p:nvPr/>
        </p:nvSpPr>
        <p:spPr>
          <a:xfrm>
            <a:off x="7425533" y="4817406"/>
            <a:ext cx="469552" cy="505929"/>
          </a:xfrm>
          <a:prstGeom prst="diamond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039C112-E9B8-4C56-97EA-E3C26A69ED18}"/>
              </a:ext>
            </a:extLst>
          </p:cNvPr>
          <p:cNvSpPr txBox="1"/>
          <p:nvPr/>
        </p:nvSpPr>
        <p:spPr>
          <a:xfrm>
            <a:off x="2762631" y="4780822"/>
            <a:ext cx="675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4E04003-47EB-46F6-94C3-22C43305D6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3391" y="5475007"/>
            <a:ext cx="486713" cy="81288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7C7DAA2-925F-47F2-89B0-21A4FD489E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6739" y="4397718"/>
            <a:ext cx="457300" cy="111787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8D8FBCC-3923-4FDC-893E-80039F933CB3}"/>
              </a:ext>
            </a:extLst>
          </p:cNvPr>
          <p:cNvSpPr txBox="1"/>
          <p:nvPr/>
        </p:nvSpPr>
        <p:spPr>
          <a:xfrm>
            <a:off x="4302445" y="3864459"/>
            <a:ext cx="675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286941B-8451-48F6-91AA-8778F572EA9D}"/>
              </a:ext>
            </a:extLst>
          </p:cNvPr>
          <p:cNvSpPr txBox="1"/>
          <p:nvPr/>
        </p:nvSpPr>
        <p:spPr>
          <a:xfrm>
            <a:off x="6398405" y="3371577"/>
            <a:ext cx="675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  <a:r>
              <a:rPr lang="en-US" baseline="-25000" dirty="0"/>
              <a:t>f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2E7058A-156B-4C6F-B990-DD8935D842D2}"/>
              </a:ext>
            </a:extLst>
          </p:cNvPr>
          <p:cNvSpPr txBox="1"/>
          <p:nvPr/>
        </p:nvSpPr>
        <p:spPr>
          <a:xfrm>
            <a:off x="5452205" y="4027177"/>
            <a:ext cx="6752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/>
              <a:t>V</a:t>
            </a:r>
            <a:r>
              <a:rPr lang="en-US" sz="1400" b="1" baseline="-25000" dirty="0" err="1"/>
              <a:t>n</a:t>
            </a:r>
            <a:endParaRPr lang="en-US" sz="1400" b="1" baseline="-25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48D72CE-42B2-4BB1-824A-5E71E242996E}"/>
              </a:ext>
            </a:extLst>
          </p:cNvPr>
          <p:cNvSpPr txBox="1"/>
          <p:nvPr/>
        </p:nvSpPr>
        <p:spPr>
          <a:xfrm>
            <a:off x="7941488" y="4859609"/>
            <a:ext cx="1035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</a:t>
            </a:r>
            <a:r>
              <a:rPr lang="en-US" baseline="-25000" dirty="0" err="1"/>
              <a:t>o</a:t>
            </a:r>
            <a:r>
              <a:rPr lang="en-US" dirty="0" err="1"/>
              <a:t>V</a:t>
            </a:r>
            <a:r>
              <a:rPr lang="en-US" baseline="-25000" dirty="0" err="1"/>
              <a:t>in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9063A93-EA1E-4343-8677-3A9AAA2A51AB}"/>
              </a:ext>
            </a:extLst>
          </p:cNvPr>
          <p:cNvSpPr txBox="1"/>
          <p:nvPr/>
        </p:nvSpPr>
        <p:spPr>
          <a:xfrm>
            <a:off x="8295161" y="3991565"/>
            <a:ext cx="881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/>
              <a:t>V</a:t>
            </a:r>
            <a:r>
              <a:rPr lang="en-US" sz="1400" b="1" baseline="-25000" dirty="0" err="1"/>
              <a:t>out</a:t>
            </a:r>
            <a:endParaRPr lang="en-US" sz="1400" b="1" baseline="-25000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7CC4DB9-C810-4587-B079-9BABEC23E0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8014" y="5515593"/>
            <a:ext cx="368381" cy="969476"/>
          </a:xfrm>
          <a:prstGeom prst="rect">
            <a:avLst/>
          </a:prstGeom>
        </p:spPr>
      </p:pic>
      <p:sp>
        <p:nvSpPr>
          <p:cNvPr id="27" name="Flowchart: Connector 26">
            <a:extLst>
              <a:ext uri="{FF2B5EF4-FFF2-40B4-BE49-F238E27FC236}">
                <a16:creationId xmlns:a16="http://schemas.microsoft.com/office/drawing/2014/main" id="{EA5CCAA2-75EA-42BE-BB61-8BFB6542C677}"/>
              </a:ext>
            </a:extLst>
          </p:cNvPr>
          <p:cNvSpPr/>
          <p:nvPr/>
        </p:nvSpPr>
        <p:spPr>
          <a:xfrm>
            <a:off x="5376934" y="5452828"/>
            <a:ext cx="126829" cy="98060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534FE27-1CE0-40A6-A9A1-5ADB6C745BEA}"/>
              </a:ext>
            </a:extLst>
          </p:cNvPr>
          <p:cNvSpPr txBox="1"/>
          <p:nvPr/>
        </p:nvSpPr>
        <p:spPr>
          <a:xfrm>
            <a:off x="5033958" y="5268162"/>
            <a:ext cx="675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V</a:t>
            </a:r>
            <a:r>
              <a:rPr lang="en-US" baseline="-25000" dirty="0" err="1"/>
              <a:t>p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565359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ABB7E-885C-4413-8131-2E829E042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08075"/>
          </a:xfrm>
        </p:spPr>
        <p:txBody>
          <a:bodyPr/>
          <a:lstStyle/>
          <a:p>
            <a:r>
              <a:rPr lang="en-US" dirty="0"/>
              <a:t>Important Properties of Ideal </a:t>
            </a:r>
            <a:r>
              <a:rPr lang="en-US" dirty="0" err="1"/>
              <a:t>OpAmp</a:t>
            </a:r>
            <a:r>
              <a:rPr lang="en-US" dirty="0"/>
              <a:t> 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897A2-993F-4746-93A3-148F789070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4800"/>
            <a:ext cx="10515600" cy="4602163"/>
          </a:xfrm>
        </p:spPr>
        <p:txBody>
          <a:bodyPr/>
          <a:lstStyle/>
          <a:p>
            <a:r>
              <a:rPr lang="en-US" dirty="0"/>
              <a:t>With Negative feedback</a:t>
            </a:r>
          </a:p>
          <a:p>
            <a:r>
              <a:rPr lang="en-US" dirty="0"/>
              <a:t>What is the input voltage applied to the </a:t>
            </a:r>
            <a:r>
              <a:rPr lang="en-US" dirty="0" err="1"/>
              <a:t>OpAmp</a:t>
            </a:r>
            <a:r>
              <a:rPr lang="en-US" dirty="0"/>
              <a:t>?</a:t>
            </a:r>
          </a:p>
          <a:p>
            <a:r>
              <a:rPr lang="en-US" dirty="0"/>
              <a:t>The Input Voltage Constraint:</a:t>
            </a:r>
          </a:p>
          <a:p>
            <a:pPr lvl="1"/>
            <a:r>
              <a:rPr lang="en-US" dirty="0" err="1"/>
              <a:t>Vp</a:t>
            </a:r>
            <a:r>
              <a:rPr lang="en-US" dirty="0"/>
              <a:t> = </a:t>
            </a:r>
            <a:r>
              <a:rPr lang="en-US" dirty="0" err="1"/>
              <a:t>Vn</a:t>
            </a:r>
            <a:endParaRPr lang="en-US" dirty="0"/>
          </a:p>
          <a:p>
            <a:pPr lvl="1"/>
            <a:r>
              <a:rPr lang="en-US" dirty="0"/>
              <a:t>It is virtual short circuit</a:t>
            </a:r>
          </a:p>
          <a:p>
            <a:r>
              <a:rPr lang="en-US" dirty="0"/>
              <a:t>What is the current flowing in/out of </a:t>
            </a:r>
            <a:r>
              <a:rPr lang="en-US" dirty="0" err="1"/>
              <a:t>OpAmp</a:t>
            </a:r>
            <a:r>
              <a:rPr lang="en-US" dirty="0"/>
              <a:t>?</a:t>
            </a:r>
          </a:p>
          <a:p>
            <a:r>
              <a:rPr lang="en-US" dirty="0"/>
              <a:t>The input current constraint:</a:t>
            </a:r>
          </a:p>
          <a:p>
            <a:pPr lvl="1"/>
            <a:r>
              <a:rPr lang="en-US" dirty="0" err="1"/>
              <a:t>Ip</a:t>
            </a:r>
            <a:r>
              <a:rPr lang="en-US" dirty="0"/>
              <a:t> = In = 0</a:t>
            </a:r>
          </a:p>
          <a:p>
            <a:pPr lvl="1"/>
            <a:r>
              <a:rPr lang="en-US" dirty="0"/>
              <a:t>It is a virtual open circuit</a:t>
            </a:r>
          </a:p>
          <a:p>
            <a:endParaRPr lang="ta-IN" dirty="0"/>
          </a:p>
        </p:txBody>
      </p:sp>
    </p:spTree>
    <p:extLst>
      <p:ext uri="{BB962C8B-B14F-4D97-AF65-F5344CB8AC3E}">
        <p14:creationId xmlns:p14="http://schemas.microsoft.com/office/powerpoint/2010/main" val="16056081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1BE5B-2E1D-4714-A688-5E148CF6F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82675"/>
          </a:xfrm>
        </p:spPr>
        <p:txBody>
          <a:bodyPr/>
          <a:lstStyle/>
          <a:p>
            <a:r>
              <a:rPr lang="en-US" dirty="0"/>
              <a:t>Versatility of </a:t>
            </a:r>
            <a:r>
              <a:rPr lang="en-US" dirty="0" err="1"/>
              <a:t>OpAmp</a:t>
            </a:r>
            <a:endParaRPr lang="ta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1AE18-9FBA-4FCD-984B-557396E91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2100"/>
            <a:ext cx="10515600" cy="4614863"/>
          </a:xfrm>
        </p:spPr>
        <p:txBody>
          <a:bodyPr/>
          <a:lstStyle/>
          <a:p>
            <a:r>
              <a:rPr lang="en-US" dirty="0" err="1"/>
              <a:t>OpAmp</a:t>
            </a:r>
            <a:r>
              <a:rPr lang="en-US" dirty="0"/>
              <a:t> appears to be a paradoxical circuit</a:t>
            </a:r>
          </a:p>
          <a:p>
            <a:r>
              <a:rPr lang="en-US" dirty="0"/>
              <a:t>But a very powerful and versatile component</a:t>
            </a:r>
          </a:p>
          <a:p>
            <a:r>
              <a:rPr lang="en-US" dirty="0"/>
              <a:t>Important building block in Analog Circuits</a:t>
            </a:r>
          </a:p>
          <a:p>
            <a:r>
              <a:rPr lang="en-US" dirty="0"/>
              <a:t>They can be used to build a variety of functionality</a:t>
            </a:r>
          </a:p>
          <a:p>
            <a:r>
              <a:rPr lang="en-US" dirty="0"/>
              <a:t>Inverting and noninverting amplifiers, Voltage follower or buffer</a:t>
            </a:r>
          </a:p>
          <a:p>
            <a:r>
              <a:rPr lang="en-US" dirty="0"/>
              <a:t>Converters, Filters, Comparators</a:t>
            </a:r>
          </a:p>
          <a:p>
            <a:r>
              <a:rPr lang="en-US" dirty="0"/>
              <a:t>Arithmetic and Logical Operations – Hybrid Computers</a:t>
            </a:r>
            <a:endParaRPr lang="ta-IN" dirty="0"/>
          </a:p>
        </p:txBody>
      </p:sp>
    </p:spTree>
    <p:extLst>
      <p:ext uri="{BB962C8B-B14F-4D97-AF65-F5344CB8AC3E}">
        <p14:creationId xmlns:p14="http://schemas.microsoft.com/office/powerpoint/2010/main" val="3153904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Title 1">
            <a:extLst>
              <a:ext uri="{FF2B5EF4-FFF2-40B4-BE49-F238E27FC236}">
                <a16:creationId xmlns:a16="http://schemas.microsoft.com/office/drawing/2014/main" id="{974B9601-C4E2-8905-039D-B93D8468C4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Why model plants?</a:t>
            </a:r>
          </a:p>
        </p:txBody>
      </p:sp>
      <p:sp>
        <p:nvSpPr>
          <p:cNvPr id="115715" name="Content Placeholder 2">
            <a:extLst>
              <a:ext uri="{FF2B5EF4-FFF2-40B4-BE49-F238E27FC236}">
                <a16:creationId xmlns:a16="http://schemas.microsoft.com/office/drawing/2014/main" id="{1771844C-0430-F4CC-9846-1A1B1308FA7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000"/>
              <a:t>To design and validate controllers</a:t>
            </a:r>
          </a:p>
          <a:p>
            <a:r>
              <a:rPr lang="en-US" altLang="en-US" sz="2000"/>
              <a:t>Modeling involves right level of abstraction</a:t>
            </a:r>
          </a:p>
          <a:p>
            <a:pPr lvl="1"/>
            <a:r>
              <a:rPr lang="en-US" altLang="en-US" sz="1600"/>
              <a:t>Physical systems are quite complex and often not necessary for modeling all aspects of physical phenomenon</a:t>
            </a:r>
          </a:p>
          <a:p>
            <a:pPr lvl="1"/>
            <a:r>
              <a:rPr lang="en-US" altLang="en-US" sz="1600"/>
              <a:t>Especially for control system design and validation</a:t>
            </a:r>
          </a:p>
          <a:p>
            <a:r>
              <a:rPr lang="en-US" altLang="en-US" sz="2000"/>
              <a:t>Models are used for the design of physical plants themselves but these tend to be quite elaborate</a:t>
            </a:r>
          </a:p>
          <a:p>
            <a:pPr lvl="1"/>
            <a:r>
              <a:rPr lang="en-US" altLang="en-US" sz="1600"/>
              <a:t>Not needed for control system design and validation</a:t>
            </a:r>
          </a:p>
          <a:p>
            <a:r>
              <a:rPr lang="en-US" altLang="en-US" sz="2000"/>
              <a:t>Physical models often measured by the degrees of freedom that they possess</a:t>
            </a:r>
          </a:p>
          <a:p>
            <a:pPr lvl="1"/>
            <a:r>
              <a:rPr lang="en-US" altLang="en-US" sz="1600"/>
              <a:t>Higher the degrees of freedom more complex the model</a:t>
            </a:r>
          </a:p>
          <a:p>
            <a:pPr lvl="1"/>
            <a:r>
              <a:rPr lang="en-US" altLang="en-US" sz="1600"/>
              <a:t>3-DoF models and 6-DoF models in aircraft and automotive design</a:t>
            </a:r>
          </a:p>
        </p:txBody>
      </p:sp>
      <p:sp>
        <p:nvSpPr>
          <p:cNvPr id="115716" name="Slide Number Placeholder 3">
            <a:extLst>
              <a:ext uri="{FF2B5EF4-FFF2-40B4-BE49-F238E27FC236}">
                <a16:creationId xmlns:a16="http://schemas.microsoft.com/office/drawing/2014/main" id="{6E0894C4-AC99-7B6C-C277-1D8A9BEA6D1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3200">
                <a:solidFill>
                  <a:schemeClr val="tx1"/>
                </a:solidFill>
                <a:latin typeface="Arial Narrow" panose="020B0606020202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 Narrow" panose="020B0606020202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4875876-8C07-4946-8381-0F539FDD7802}" type="slidenum">
              <a:rPr lang="en-US" altLang="en-US" sz="1000" b="0">
                <a:latin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US" altLang="en-US" sz="1000" b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Title 1">
            <a:extLst>
              <a:ext uri="{FF2B5EF4-FFF2-40B4-BE49-F238E27FC236}">
                <a16:creationId xmlns:a16="http://schemas.microsoft.com/office/drawing/2014/main" id="{541FB0F8-2617-DFB0-83C2-C4A085D530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" y="26989"/>
            <a:ext cx="10515600" cy="1325563"/>
          </a:xfrm>
        </p:spPr>
        <p:txBody>
          <a:bodyPr/>
          <a:lstStyle/>
          <a:p>
            <a:r>
              <a:rPr lang="en-US" altLang="en-US" dirty="0"/>
              <a:t>More Complex Sensors</a:t>
            </a:r>
          </a:p>
        </p:txBody>
      </p:sp>
      <p:sp>
        <p:nvSpPr>
          <p:cNvPr id="123907" name="Content Placeholder 2">
            <a:extLst>
              <a:ext uri="{FF2B5EF4-FFF2-40B4-BE49-F238E27FC236}">
                <a16:creationId xmlns:a16="http://schemas.microsoft.com/office/drawing/2014/main" id="{4AFECE2F-E528-EC95-2F63-43A645B2571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04672" y="1352552"/>
            <a:ext cx="8077200" cy="3124200"/>
          </a:xfrm>
        </p:spPr>
        <p:txBody>
          <a:bodyPr/>
          <a:lstStyle/>
          <a:p>
            <a:r>
              <a:rPr lang="en-US" altLang="en-US" sz="1800" dirty="0"/>
              <a:t>Elaborate techniques required for modeling sensors like Cameras and radars</a:t>
            </a:r>
          </a:p>
          <a:p>
            <a:r>
              <a:rPr lang="en-US" altLang="en-US" sz="1800" dirty="0"/>
              <a:t>Cameras are sensors that convert 3D physical world scenes into pixel values</a:t>
            </a:r>
          </a:p>
          <a:p>
            <a:r>
              <a:rPr lang="en-US" altLang="en-US" sz="1800" dirty="0"/>
              <a:t>A model needs to do the same: inputs 3D objects and outputs pixel values</a:t>
            </a:r>
          </a:p>
          <a:p>
            <a:r>
              <a:rPr lang="en-US" altLang="en-US" sz="1800" dirty="0"/>
              <a:t>There are two main approaches used for modeling cameras</a:t>
            </a:r>
          </a:p>
          <a:p>
            <a:pPr lvl="1"/>
            <a:r>
              <a:rPr lang="en-US" altLang="en-US" sz="1400" dirty="0" err="1"/>
              <a:t>Rastering</a:t>
            </a:r>
            <a:r>
              <a:rPr lang="en-US" altLang="en-US" sz="1400" dirty="0"/>
              <a:t> and Ray Tracing</a:t>
            </a:r>
          </a:p>
          <a:p>
            <a:r>
              <a:rPr lang="en-US" altLang="en-US" sz="1800" dirty="0" err="1"/>
              <a:t>Rastering</a:t>
            </a:r>
            <a:r>
              <a:rPr lang="en-US" altLang="en-US" sz="1800" dirty="0"/>
              <a:t> involves computing projections and less expensive and accurate compared to ray tracing</a:t>
            </a:r>
          </a:p>
          <a:p>
            <a:r>
              <a:rPr lang="en-US" altLang="en-US" sz="1800" dirty="0"/>
              <a:t>Ray tracing traces  different rays of light going from source to the camera</a:t>
            </a:r>
          </a:p>
          <a:p>
            <a:r>
              <a:rPr lang="en-US" altLang="en-US" sz="1800" dirty="0"/>
              <a:t>Effects of camera lenses need to be modeled  </a:t>
            </a:r>
          </a:p>
        </p:txBody>
      </p:sp>
      <p:sp>
        <p:nvSpPr>
          <p:cNvPr id="123908" name="Slide Number Placeholder 3">
            <a:extLst>
              <a:ext uri="{FF2B5EF4-FFF2-40B4-BE49-F238E27FC236}">
                <a16:creationId xmlns:a16="http://schemas.microsoft.com/office/drawing/2014/main" id="{90A41F54-F681-8FA7-0995-1BDBCFDCF3C9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3200">
                <a:solidFill>
                  <a:schemeClr val="tx1"/>
                </a:solidFill>
                <a:latin typeface="Arial Narrow" panose="020B0606020202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 Narrow" panose="020B0606020202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C1F5164-F1E2-4599-BEBB-B9FF88E01A88}" type="slidenum">
              <a:rPr lang="en-US" altLang="en-US" sz="1000" b="0">
                <a:latin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40</a:t>
            </a:fld>
            <a:endParaRPr lang="en-US" altLang="en-US" sz="1000" b="0">
              <a:latin typeface="Arial" panose="020B0604020202020204" pitchFamily="34" charset="0"/>
            </a:endParaRPr>
          </a:p>
        </p:txBody>
      </p:sp>
      <p:pic>
        <p:nvPicPr>
          <p:cNvPr id="123909" name="Picture 2">
            <a:extLst>
              <a:ext uri="{FF2B5EF4-FFF2-40B4-BE49-F238E27FC236}">
                <a16:creationId xmlns:a16="http://schemas.microsoft.com/office/drawing/2014/main" id="{B5F1D967-8CBD-5C2C-B4D4-B4979E4E1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4834129"/>
            <a:ext cx="4953000" cy="174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21934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Title 1">
            <a:extLst>
              <a:ext uri="{FF2B5EF4-FFF2-40B4-BE49-F238E27FC236}">
                <a16:creationId xmlns:a16="http://schemas.microsoft.com/office/drawing/2014/main" id="{5B96FF0A-1401-A13A-2596-567F92EA10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825625" y="49213"/>
            <a:ext cx="7772400" cy="914400"/>
          </a:xfrm>
        </p:spPr>
        <p:txBody>
          <a:bodyPr/>
          <a:lstStyle/>
          <a:p>
            <a:r>
              <a:rPr lang="en-US" altLang="en-US"/>
              <a:t>Vehicle Models</a:t>
            </a:r>
          </a:p>
        </p:txBody>
      </p:sp>
      <p:sp>
        <p:nvSpPr>
          <p:cNvPr id="116739" name="Slide Number Placeholder 3">
            <a:extLst>
              <a:ext uri="{FF2B5EF4-FFF2-40B4-BE49-F238E27FC236}">
                <a16:creationId xmlns:a16="http://schemas.microsoft.com/office/drawing/2014/main" id="{FF9EAC3E-4FC0-BBCC-C61F-3F040C713E2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3200">
                <a:solidFill>
                  <a:schemeClr val="tx1"/>
                </a:solidFill>
                <a:latin typeface="Arial Narrow" panose="020B0606020202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 Narrow" panose="020B0606020202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FE51768-B047-4C55-842C-0926166817D9}" type="slidenum">
              <a:rPr lang="en-US" altLang="en-US" sz="1000" b="0">
                <a:latin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en-US" sz="1000" b="0">
              <a:latin typeface="Arial" panose="020B0604020202020204" pitchFamily="34" charset="0"/>
            </a:endParaRPr>
          </a:p>
        </p:txBody>
      </p:sp>
      <p:pic>
        <p:nvPicPr>
          <p:cNvPr id="116740" name="Picture 4">
            <a:extLst>
              <a:ext uri="{FF2B5EF4-FFF2-40B4-BE49-F238E27FC236}">
                <a16:creationId xmlns:a16="http://schemas.microsoft.com/office/drawing/2014/main" id="{B2123F1F-993F-6863-0BC5-A83BB3618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6192" y="3818128"/>
            <a:ext cx="8375904" cy="269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6741" name="Content Placeholder 2">
            <a:extLst>
              <a:ext uri="{FF2B5EF4-FFF2-40B4-BE49-F238E27FC236}">
                <a16:creationId xmlns:a16="http://schemas.microsoft.com/office/drawing/2014/main" id="{C568F4B2-6029-B106-A59E-0379C015506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368425" y="967581"/>
            <a:ext cx="8229600" cy="2692400"/>
          </a:xfrm>
        </p:spPr>
        <p:txBody>
          <a:bodyPr>
            <a:normAutofit fontScale="92500" lnSpcReduction="10000"/>
          </a:bodyPr>
          <a:lstStyle/>
          <a:p>
            <a:r>
              <a:rPr lang="en-US" altLang="en-US" sz="1800" dirty="0"/>
              <a:t>Vehicles are multi-body systems - complex interconnection of rigid and flexible bodies </a:t>
            </a:r>
          </a:p>
          <a:p>
            <a:pPr lvl="1"/>
            <a:r>
              <a:rPr lang="en-US" altLang="en-US" sz="1400" dirty="0"/>
              <a:t>When engine produces thrust various tensile and shear forces operate to make the vehicle move</a:t>
            </a:r>
          </a:p>
          <a:p>
            <a:r>
              <a:rPr lang="en-US" altLang="en-US" sz="1800" dirty="0"/>
              <a:t>Faithful modeling requires multi-body simulation</a:t>
            </a:r>
          </a:p>
          <a:p>
            <a:pPr lvl="1"/>
            <a:r>
              <a:rPr lang="en-US" altLang="en-US" sz="1400" dirty="0"/>
              <a:t>Simple models use lateral and longitudinal velocity, accelerations,  position are some of the important variables, </a:t>
            </a:r>
          </a:p>
          <a:p>
            <a:pPr lvl="1"/>
            <a:r>
              <a:rPr lang="en-US" altLang="en-US" sz="1400" dirty="0"/>
              <a:t>More complex modeling involves tire pressure, surface friction are also variables for complex modeling</a:t>
            </a:r>
          </a:p>
          <a:p>
            <a:r>
              <a:rPr lang="en-US" altLang="en-US" sz="1800" dirty="0"/>
              <a:t>Kinematic models - algebraic equations involving velocity, acceleration and position</a:t>
            </a:r>
          </a:p>
          <a:p>
            <a:pPr lvl="1"/>
            <a:r>
              <a:rPr lang="en-US" altLang="en-US" sz="1800" dirty="0"/>
              <a:t>Low Speed Maneuvers, No/Little lateral motion, no surface slip assumed</a:t>
            </a:r>
          </a:p>
          <a:p>
            <a:r>
              <a:rPr lang="en-US" altLang="en-US" sz="1800" dirty="0"/>
              <a:t>Dynamic Models – differential equations considering forces</a:t>
            </a:r>
          </a:p>
          <a:p>
            <a:pPr lvl="1"/>
            <a:r>
              <a:rPr lang="en-US" altLang="en-US" sz="1400" dirty="0"/>
              <a:t>High speed </a:t>
            </a:r>
            <a:r>
              <a:rPr lang="en-US" altLang="en-US" sz="1400" dirty="0" err="1"/>
              <a:t>Manuevers</a:t>
            </a:r>
            <a:r>
              <a:rPr lang="en-US" altLang="en-US" sz="1400" dirty="0"/>
              <a:t>, Lane Change and Obstacle avoidance controllers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Title 1">
            <a:extLst>
              <a:ext uri="{FF2B5EF4-FFF2-40B4-BE49-F238E27FC236}">
                <a16:creationId xmlns:a16="http://schemas.microsoft.com/office/drawing/2014/main" id="{6C8E88AA-009B-3567-77C2-9BC01D3F277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057400" y="192088"/>
            <a:ext cx="7772400" cy="914400"/>
          </a:xfrm>
        </p:spPr>
        <p:txBody>
          <a:bodyPr/>
          <a:lstStyle/>
          <a:p>
            <a:r>
              <a:rPr lang="en-US" altLang="en-US"/>
              <a:t>Commercial Vehicle Models</a:t>
            </a:r>
          </a:p>
        </p:txBody>
      </p:sp>
      <p:sp>
        <p:nvSpPr>
          <p:cNvPr id="117763" name="Content Placeholder 2">
            <a:extLst>
              <a:ext uri="{FF2B5EF4-FFF2-40B4-BE49-F238E27FC236}">
                <a16:creationId xmlns:a16="http://schemas.microsoft.com/office/drawing/2014/main" id="{0AACC9DD-CD1B-9B6D-D241-571C014D312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905000" y="1257300"/>
            <a:ext cx="7772400" cy="4343400"/>
          </a:xfrm>
        </p:spPr>
        <p:txBody>
          <a:bodyPr/>
          <a:lstStyle/>
          <a:p>
            <a:r>
              <a:rPr lang="en-US" altLang="en-US" sz="1800"/>
              <a:t>Elaborate commercial vehicle models available and used in practice</a:t>
            </a:r>
          </a:p>
          <a:p>
            <a:pPr lvl="1"/>
            <a:r>
              <a:rPr lang="en-US" altLang="en-US" sz="1400"/>
              <a:t>MSC Adams, ANSYS Motion</a:t>
            </a:r>
          </a:p>
          <a:p>
            <a:pPr lvl="1"/>
            <a:r>
              <a:rPr lang="en-US" altLang="en-US" sz="1400"/>
              <a:t>Modeling tires and tire forces on roads are the most complex</a:t>
            </a:r>
          </a:p>
          <a:p>
            <a:r>
              <a:rPr lang="en-US" altLang="en-US" sz="1800"/>
              <a:t>For Design &amp; Development of Vehicle  Controls</a:t>
            </a:r>
          </a:p>
          <a:p>
            <a:pPr lvl="1"/>
            <a:r>
              <a:rPr lang="en-US" altLang="en-US" sz="1400"/>
              <a:t>Models the behavior of vehicles for different road conditions under different driver inputs like throttle, brake and steering</a:t>
            </a:r>
          </a:p>
          <a:p>
            <a:pPr lvl="1"/>
            <a:r>
              <a:rPr lang="en-US" altLang="en-US" sz="1400"/>
              <a:t>e.g., Carsim (AI), CarMaker (IPG Automotive) </a:t>
            </a:r>
          </a:p>
          <a:p>
            <a:pPr lvl="1"/>
            <a:r>
              <a:rPr lang="en-US" altLang="en-US" sz="1400"/>
              <a:t>Extensively used by several automotive companies </a:t>
            </a:r>
          </a:p>
          <a:p>
            <a:endParaRPr lang="en-US" altLang="en-US"/>
          </a:p>
        </p:txBody>
      </p:sp>
      <p:sp>
        <p:nvSpPr>
          <p:cNvPr id="117764" name="Slide Number Placeholder 3">
            <a:extLst>
              <a:ext uri="{FF2B5EF4-FFF2-40B4-BE49-F238E27FC236}">
                <a16:creationId xmlns:a16="http://schemas.microsoft.com/office/drawing/2014/main" id="{99611CC0-AB80-70FB-0E56-45AAF00C1D3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3200">
                <a:solidFill>
                  <a:schemeClr val="tx1"/>
                </a:solidFill>
                <a:latin typeface="Arial Narrow" panose="020B0606020202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 Narrow" panose="020B0606020202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3569CBC-B25E-4C48-AA3C-57C3C15ECEA4}" type="slidenum">
              <a:rPr lang="en-US" altLang="en-US" sz="1000" b="0">
                <a:latin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US" altLang="en-US" sz="1000" b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Title 1">
            <a:extLst>
              <a:ext uri="{FF2B5EF4-FFF2-40B4-BE49-F238E27FC236}">
                <a16:creationId xmlns:a16="http://schemas.microsoft.com/office/drawing/2014/main" id="{F936FA64-A376-41C7-3A88-CB23F8DD716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Environment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2C86A-F492-9D0A-7ACE-5D6925114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7400" y="1752600"/>
            <a:ext cx="7772400" cy="2286000"/>
          </a:xfrm>
        </p:spPr>
        <p:txBody>
          <a:bodyPr/>
          <a:lstStyle/>
          <a:p>
            <a:pPr>
              <a:defRPr/>
            </a:pPr>
            <a:r>
              <a:rPr lang="en-US" sz="1800" dirty="0"/>
              <a:t>Besides plants, sensors/actuators, environment objects also requires modeling</a:t>
            </a:r>
          </a:p>
          <a:p>
            <a:pPr>
              <a:defRPr/>
            </a:pPr>
            <a:r>
              <a:rPr lang="en-US" sz="1800" dirty="0"/>
              <a:t>In the case of automated driving systems, 3d environment objects like roads, road-side objects like signals, lane markers, building, pedestrians , intersections are all to be modeled. </a:t>
            </a:r>
          </a:p>
          <a:p>
            <a:pPr>
              <a:defRPr/>
            </a:pPr>
            <a:r>
              <a:rPr lang="en-US" sz="1800" dirty="0"/>
              <a:t>Powerful simulation engines are being used in creating scenes and scenarios </a:t>
            </a:r>
          </a:p>
          <a:p>
            <a:pPr lvl="1">
              <a:defRPr/>
            </a:pPr>
            <a:r>
              <a:rPr lang="en-US" sz="1400" dirty="0"/>
              <a:t>Applied Intuition, </a:t>
            </a:r>
            <a:r>
              <a:rPr lang="en-US" sz="1400" dirty="0" err="1"/>
              <a:t>dSpace</a:t>
            </a:r>
            <a:r>
              <a:rPr lang="en-US" sz="1400" dirty="0"/>
              <a:t>, ANSYS, Open source tools (Carla) </a:t>
            </a:r>
          </a:p>
          <a:p>
            <a:pPr marL="457200" lvl="1" indent="0">
              <a:buNone/>
              <a:defRPr/>
            </a:pPr>
            <a:endParaRPr lang="en-US" sz="1400" dirty="0"/>
          </a:p>
        </p:txBody>
      </p:sp>
      <p:sp>
        <p:nvSpPr>
          <p:cNvPr id="118788" name="Slide Number Placeholder 3">
            <a:extLst>
              <a:ext uri="{FF2B5EF4-FFF2-40B4-BE49-F238E27FC236}">
                <a16:creationId xmlns:a16="http://schemas.microsoft.com/office/drawing/2014/main" id="{CD8C810C-F628-1C4B-F5BD-59B3E5C226C9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3200">
                <a:solidFill>
                  <a:schemeClr val="tx1"/>
                </a:solidFill>
                <a:latin typeface="Arial Narrow" panose="020B0606020202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 Narrow" panose="020B0606020202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8054DA7-C723-46FA-8869-52706D4F85AC}" type="slidenum">
              <a:rPr lang="en-US" altLang="en-US" sz="1000" b="0">
                <a:latin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000" b="0">
              <a:latin typeface="Arial" panose="020B0604020202020204" pitchFamily="34" charset="0"/>
            </a:endParaRPr>
          </a:p>
        </p:txBody>
      </p:sp>
      <p:pic>
        <p:nvPicPr>
          <p:cNvPr id="118789" name="Picture 4">
            <a:extLst>
              <a:ext uri="{FF2B5EF4-FFF2-40B4-BE49-F238E27FC236}">
                <a16:creationId xmlns:a16="http://schemas.microsoft.com/office/drawing/2014/main" id="{223540C7-7A25-E9FB-D542-8AA823EC50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4198939"/>
            <a:ext cx="6477000" cy="2162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Title 1">
            <a:extLst>
              <a:ext uri="{FF2B5EF4-FFF2-40B4-BE49-F238E27FC236}">
                <a16:creationId xmlns:a16="http://schemas.microsoft.com/office/drawing/2014/main" id="{23673485-220C-68AA-93BF-02E7DE7925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35200" y="179388"/>
            <a:ext cx="7772400" cy="914400"/>
          </a:xfrm>
        </p:spPr>
        <p:txBody>
          <a:bodyPr/>
          <a:lstStyle/>
          <a:p>
            <a:r>
              <a:rPr lang="en-US" altLang="en-US"/>
              <a:t>Environment Modeling</a:t>
            </a:r>
          </a:p>
        </p:txBody>
      </p:sp>
      <p:sp>
        <p:nvSpPr>
          <p:cNvPr id="119811" name="Content Placeholder 2">
            <a:extLst>
              <a:ext uri="{FF2B5EF4-FFF2-40B4-BE49-F238E27FC236}">
                <a16:creationId xmlns:a16="http://schemas.microsoft.com/office/drawing/2014/main" id="{AAD93243-0506-732E-BEBE-22585A2531B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195513" y="1430339"/>
            <a:ext cx="7772400" cy="5248275"/>
          </a:xfrm>
        </p:spPr>
        <p:txBody>
          <a:bodyPr/>
          <a:lstStyle/>
          <a:p>
            <a:r>
              <a:rPr lang="en-US" altLang="en-US" sz="1800"/>
              <a:t>Environment plays a crucial role in most embedded systems</a:t>
            </a:r>
          </a:p>
          <a:p>
            <a:r>
              <a:rPr lang="en-US" altLang="en-US" sz="1800"/>
              <a:t>Environment includes elements external to, (partially) observable but not directly controllable by the controller</a:t>
            </a:r>
          </a:p>
          <a:p>
            <a:pPr lvl="1"/>
            <a:r>
              <a:rPr lang="en-US" altLang="en-US" sz="1400"/>
              <a:t>Contrast with the plant</a:t>
            </a:r>
          </a:p>
          <a:p>
            <a:r>
              <a:rPr lang="en-US" altLang="en-US" sz="1800"/>
              <a:t>They may involve physical and human element</a:t>
            </a:r>
          </a:p>
          <a:p>
            <a:r>
              <a:rPr lang="en-US" altLang="en-US" sz="1800"/>
              <a:t>In the case of automotive systems, the environment is the 3D object world </a:t>
            </a:r>
          </a:p>
          <a:p>
            <a:pPr lvl="1"/>
            <a:r>
              <a:rPr lang="en-US" altLang="en-US" sz="1400"/>
              <a:t>Roads, Road Signals, Other vehicles, Pedestrians (VRUs), Trees, side walks, lanes, buildings, etc.</a:t>
            </a:r>
          </a:p>
          <a:p>
            <a:pPr lvl="1"/>
            <a:r>
              <a:rPr lang="en-US" altLang="en-US" sz="1400"/>
              <a:t>Weather and weather-related objects, lighting conditions,</a:t>
            </a:r>
          </a:p>
          <a:p>
            <a:r>
              <a:rPr lang="en-US" altLang="en-US" sz="1800"/>
              <a:t>Modeling involves identification and digital representation of  appropriate aspects of the environmental elements</a:t>
            </a:r>
          </a:p>
          <a:p>
            <a:pPr lvl="1"/>
            <a:r>
              <a:rPr lang="en-US" altLang="en-US" sz="1400"/>
              <a:t>Focus on aspects that concern the controller</a:t>
            </a:r>
          </a:p>
          <a:p>
            <a:pPr lvl="1"/>
            <a:r>
              <a:rPr lang="en-US" altLang="en-US" sz="1400"/>
              <a:t>Focus on aspects that impact the sensors (e.g., surface reflecivity)</a:t>
            </a:r>
          </a:p>
          <a:p>
            <a:r>
              <a:rPr lang="en-US" altLang="en-US" sz="1800"/>
              <a:t>These include</a:t>
            </a:r>
          </a:p>
          <a:p>
            <a:pPr lvl="1"/>
            <a:r>
              <a:rPr lang="en-US" altLang="en-US" sz="1400"/>
              <a:t>Road geometry, Road physics</a:t>
            </a:r>
          </a:p>
          <a:p>
            <a:pPr lvl="1"/>
            <a:r>
              <a:rPr lang="en-US" altLang="en-US" sz="1400"/>
              <a:t>Road object physics (shape, surface reflectivity, position, velocity and acceleration)</a:t>
            </a:r>
          </a:p>
          <a:p>
            <a:pPr lvl="1"/>
            <a:r>
              <a:rPr lang="en-US" altLang="en-US" sz="1400"/>
              <a:t>Weather - Rain/snow (low, medium &amp; heavy), </a:t>
            </a:r>
          </a:p>
          <a:p>
            <a:pPr lvl="1"/>
            <a:r>
              <a:rPr lang="en-US" altLang="en-US" sz="1400"/>
              <a:t>Lighting (dark, bright, nominal)  </a:t>
            </a:r>
          </a:p>
        </p:txBody>
      </p:sp>
      <p:sp>
        <p:nvSpPr>
          <p:cNvPr id="119812" name="Slide Number Placeholder 3">
            <a:extLst>
              <a:ext uri="{FF2B5EF4-FFF2-40B4-BE49-F238E27FC236}">
                <a16:creationId xmlns:a16="http://schemas.microsoft.com/office/drawing/2014/main" id="{E727B374-8F72-5E8C-6F81-159CE3B8A259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3200">
                <a:solidFill>
                  <a:schemeClr val="tx1"/>
                </a:solidFill>
                <a:latin typeface="Arial Narrow" panose="020B0606020202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 Narrow" panose="020B0606020202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37AB230-DF5C-42A5-86DD-882649686893}" type="slidenum">
              <a:rPr lang="en-US" altLang="en-US" sz="1000" b="0">
                <a:latin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US" altLang="en-US" sz="1000" b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Title 1">
            <a:extLst>
              <a:ext uri="{FF2B5EF4-FFF2-40B4-BE49-F238E27FC236}">
                <a16:creationId xmlns:a16="http://schemas.microsoft.com/office/drawing/2014/main" id="{21B0AAFB-866C-DA9B-6D36-B9409804BD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09800" y="152400"/>
            <a:ext cx="7772400" cy="914400"/>
          </a:xfrm>
        </p:spPr>
        <p:txBody>
          <a:bodyPr/>
          <a:lstStyle/>
          <a:p>
            <a:r>
              <a:rPr lang="en-US" altLang="en-US"/>
              <a:t>Scenes and Scenarios</a:t>
            </a:r>
          </a:p>
        </p:txBody>
      </p:sp>
      <p:sp>
        <p:nvSpPr>
          <p:cNvPr id="120835" name="Slide Number Placeholder 3">
            <a:extLst>
              <a:ext uri="{FF2B5EF4-FFF2-40B4-BE49-F238E27FC236}">
                <a16:creationId xmlns:a16="http://schemas.microsoft.com/office/drawing/2014/main" id="{3D7816B1-40A0-2E41-D186-C08C27D061B3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600" b="1">
                <a:solidFill>
                  <a:schemeClr val="tx1"/>
                </a:solidFill>
                <a:latin typeface="Arial Narrow" panose="020B060602020203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3200">
                <a:solidFill>
                  <a:schemeClr val="tx1"/>
                </a:solidFill>
                <a:latin typeface="Arial Narrow" panose="020B060602020203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 Narrow" panose="020B060602020203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74982E0-96DC-4A7C-A2D4-26A69DD87EAE}" type="slidenum">
              <a:rPr lang="en-US" altLang="en-US" sz="1000" b="0">
                <a:latin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US" altLang="en-US" sz="1000" b="0">
              <a:latin typeface="Arial" panose="020B0604020202020204" pitchFamily="34" charset="0"/>
            </a:endParaRPr>
          </a:p>
        </p:txBody>
      </p:sp>
      <p:sp>
        <p:nvSpPr>
          <p:cNvPr id="120836" name="Content Placeholder 2">
            <a:extLst>
              <a:ext uri="{FF2B5EF4-FFF2-40B4-BE49-F238E27FC236}">
                <a16:creationId xmlns:a16="http://schemas.microsoft.com/office/drawing/2014/main" id="{5FCB3D1D-BEE5-0617-F3B0-3D3C8DAE7BF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133600" y="1312863"/>
            <a:ext cx="7772400" cy="4953000"/>
          </a:xfrm>
        </p:spPr>
        <p:txBody>
          <a:bodyPr>
            <a:normAutofit lnSpcReduction="10000"/>
          </a:bodyPr>
          <a:lstStyle/>
          <a:p>
            <a:r>
              <a:rPr lang="en-US" altLang="en-US" sz="1800"/>
              <a:t>Digital representation of environment</a:t>
            </a:r>
          </a:p>
          <a:p>
            <a:r>
              <a:rPr lang="en-US" altLang="en-US" sz="1800"/>
              <a:t>A scene has </a:t>
            </a:r>
          </a:p>
          <a:p>
            <a:pPr lvl="1"/>
            <a:r>
              <a:rPr lang="en-US" altLang="en-US" sz="1400"/>
              <a:t>background (sky, paved and unpaved areas,  sidewalks, etc.) </a:t>
            </a:r>
          </a:p>
          <a:p>
            <a:pPr lvl="1"/>
            <a:r>
              <a:rPr lang="en-US" altLang="en-US" sz="1400"/>
              <a:t>Static objects (e.g., signboards, buildings, trees, bushes, etc.</a:t>
            </a:r>
          </a:p>
          <a:p>
            <a:pPr lvl="1"/>
            <a:r>
              <a:rPr lang="en-US" altLang="en-US" sz="1400"/>
              <a:t>Dynamic actors (ego vehicle, other vehicles, signals, pedestrians, etc.)</a:t>
            </a:r>
          </a:p>
          <a:p>
            <a:r>
              <a:rPr lang="en-US" altLang="en-US" sz="1800"/>
              <a:t>Each dynamic actors is associated with a behavior</a:t>
            </a:r>
          </a:p>
          <a:p>
            <a:pPr lvl="1"/>
            <a:r>
              <a:rPr lang="en-US" altLang="en-US" sz="1400"/>
              <a:t>Vehicles and pedestrians have trajectories</a:t>
            </a:r>
          </a:p>
          <a:p>
            <a:pPr lvl="1"/>
            <a:r>
              <a:rPr lang="en-US" altLang="en-US" sz="1400"/>
              <a:t>Signals periodically change</a:t>
            </a:r>
          </a:p>
          <a:p>
            <a:r>
              <a:rPr lang="en-US" altLang="en-US" sz="1800"/>
              <a:t>A scenario is timed sequence of scenes</a:t>
            </a:r>
          </a:p>
          <a:p>
            <a:pPr lvl="1"/>
            <a:r>
              <a:rPr lang="en-US" altLang="en-US" sz="1400"/>
              <a:t>Background and static objects change from one scene to another depending upon the workd</a:t>
            </a:r>
          </a:p>
          <a:p>
            <a:pPr lvl="1"/>
            <a:r>
              <a:rPr lang="en-US" altLang="en-US" sz="1400"/>
              <a:t>Dynamic actor change as per  their behaviors</a:t>
            </a:r>
          </a:p>
          <a:p>
            <a:r>
              <a:rPr lang="en-US" altLang="en-US" sz="1800"/>
              <a:t>Scenario description languages </a:t>
            </a:r>
          </a:p>
          <a:p>
            <a:pPr lvl="1"/>
            <a:r>
              <a:rPr lang="en-US" altLang="en-US" sz="1400"/>
              <a:t>Open Scenario 2.0</a:t>
            </a:r>
          </a:p>
          <a:p>
            <a:r>
              <a:rPr lang="en-US" altLang="en-US" sz="1800"/>
              <a:t>Scenes and scenarios </a:t>
            </a:r>
          </a:p>
          <a:p>
            <a:pPr lvl="1"/>
            <a:r>
              <a:rPr lang="en-US" altLang="en-US" sz="1400"/>
              <a:t>Are rendered as photo-realistic images in gaming engines (Unity, Unreal)</a:t>
            </a:r>
          </a:p>
          <a:p>
            <a:pPr lvl="2"/>
            <a:r>
              <a:rPr lang="en-US" altLang="en-US" sz="1000"/>
              <a:t>Enabled by Nvidia RTF technology </a:t>
            </a:r>
          </a:p>
          <a:p>
            <a:pPr lvl="1"/>
            <a:r>
              <a:rPr lang="en-US" altLang="en-US" sz="1400"/>
              <a:t>Edited to create or revise new scenes and scenarios (Mathworks Roadrunner) </a:t>
            </a:r>
          </a:p>
          <a:p>
            <a:pPr lvl="1"/>
            <a:endParaRPr lang="en-US" altLang="en-US" sz="1400"/>
          </a:p>
          <a:p>
            <a:pPr lvl="1"/>
            <a:endParaRPr lang="en-US" altLang="en-US"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65B40FB0278F645964CD1A336BD1EC1" ma:contentTypeVersion="3" ma:contentTypeDescription="Create a new document." ma:contentTypeScope="" ma:versionID="e01c296140a29f63a371b38b1392fd9d">
  <xsd:schema xmlns:xsd="http://www.w3.org/2001/XMLSchema" xmlns:xs="http://www.w3.org/2001/XMLSchema" xmlns:p="http://schemas.microsoft.com/office/2006/metadata/properties" xmlns:ns2="b20013df-26cc-4123-9a3e-2cfe1a446475" targetNamespace="http://schemas.microsoft.com/office/2006/metadata/properties" ma:root="true" ma:fieldsID="4ad47f887f5019aee220bf1f6e8f4514" ns2:_="">
    <xsd:import namespace="b20013df-26cc-4123-9a3e-2cfe1a44647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0013df-26cc-4123-9a3e-2cfe1a44647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9A01A36-920C-4943-A938-FE7D748FE0EB}"/>
</file>

<file path=customXml/itemProps2.xml><?xml version="1.0" encoding="utf-8"?>
<ds:datastoreItem xmlns:ds="http://schemas.openxmlformats.org/officeDocument/2006/customXml" ds:itemID="{D36D921E-1A88-4FCB-BC97-59C36FFCAD86}"/>
</file>

<file path=customXml/itemProps3.xml><?xml version="1.0" encoding="utf-8"?>
<ds:datastoreItem xmlns:ds="http://schemas.openxmlformats.org/officeDocument/2006/customXml" ds:itemID="{599CA556-19A1-4369-8BB2-238C19D7D203}"/>
</file>

<file path=docProps/app.xml><?xml version="1.0" encoding="utf-8"?>
<Properties xmlns="http://schemas.openxmlformats.org/officeDocument/2006/extended-properties" xmlns:vt="http://schemas.openxmlformats.org/officeDocument/2006/docPropsVTypes">
  <TotalTime>11605</TotalTime>
  <Words>2223</Words>
  <Application>Microsoft Office PowerPoint</Application>
  <PresentationFormat>Widescreen</PresentationFormat>
  <Paragraphs>373</Paragraphs>
  <Slides>40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Calibri Light</vt:lpstr>
      <vt:lpstr>Times New Roman</vt:lpstr>
      <vt:lpstr>Office Theme</vt:lpstr>
      <vt:lpstr>Modeling Plants, Sensors &amp; Actuators</vt:lpstr>
      <vt:lpstr>Model based development</vt:lpstr>
      <vt:lpstr>Modeling Plants</vt:lpstr>
      <vt:lpstr>Why model plants?</vt:lpstr>
      <vt:lpstr>Vehicle Models</vt:lpstr>
      <vt:lpstr>Commercial Vehicle Models</vt:lpstr>
      <vt:lpstr>Environment Modeling</vt:lpstr>
      <vt:lpstr>Environment Modeling</vt:lpstr>
      <vt:lpstr>Scenes and Scenarios</vt:lpstr>
      <vt:lpstr>Real to Virtual</vt:lpstr>
      <vt:lpstr>Radar Scene Emulator</vt:lpstr>
      <vt:lpstr>Sensing: Basic Concepts</vt:lpstr>
      <vt:lpstr>Sensors</vt:lpstr>
      <vt:lpstr>Sensors</vt:lpstr>
      <vt:lpstr>Sensor/Actuator Modeling</vt:lpstr>
      <vt:lpstr>Sensor Challenges</vt:lpstr>
      <vt:lpstr>Sensor Characteristics</vt:lpstr>
      <vt:lpstr>Accuracy, Resolution, Precision</vt:lpstr>
      <vt:lpstr>Dynamic Characteristics</vt:lpstr>
      <vt:lpstr>Sensor Response</vt:lpstr>
      <vt:lpstr>Transfer Function</vt:lpstr>
      <vt:lpstr>Dynamic Model of Sensors</vt:lpstr>
      <vt:lpstr>Relating Poles and Sensor Behaviors</vt:lpstr>
      <vt:lpstr>First Order Sensor</vt:lpstr>
      <vt:lpstr>First Order Sensor Response</vt:lpstr>
      <vt:lpstr>Second Order Transfer Function</vt:lpstr>
      <vt:lpstr>Second-order Step Response</vt:lpstr>
      <vt:lpstr>Second-Order Response</vt:lpstr>
      <vt:lpstr>Other Issues with Sensors </vt:lpstr>
      <vt:lpstr>Sensor Errors</vt:lpstr>
      <vt:lpstr>Sensor Circuitry</vt:lpstr>
      <vt:lpstr>OpAmps</vt:lpstr>
      <vt:lpstr>What is an amplifier?</vt:lpstr>
      <vt:lpstr>Amplifier – Equivalent Circuit</vt:lpstr>
      <vt:lpstr>Ideal OpAmp</vt:lpstr>
      <vt:lpstr>Negative Feedback</vt:lpstr>
      <vt:lpstr>Analysing Ideal OpAmp</vt:lpstr>
      <vt:lpstr>Important Properties of Ideal OpAmp </vt:lpstr>
      <vt:lpstr>Versatility of OpAmp</vt:lpstr>
      <vt:lpstr>More Complex Sensors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Sensing: Basic Concepts</dc:title>
  <dc:creator>Suba Ramesh</dc:creator>
  <cp:lastModifiedBy>Suba Ramesh</cp:lastModifiedBy>
  <cp:revision>75</cp:revision>
  <dcterms:created xsi:type="dcterms:W3CDTF">2017-11-07T11:38:46Z</dcterms:created>
  <dcterms:modified xsi:type="dcterms:W3CDTF">2023-10-05T09:54:01Z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0x010100165B40FB0278F645964CD1A336BD1EC1</vt:lpwstr>
  </property>
</Properties>
</file>

<file path=docProps/thumbnail.jpeg>
</file>